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2.bin" ContentType="application/vnd.openxmlformats-officedocument.oleObject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9"/>
  </p:notesMasterIdLst>
  <p:handoutMasterIdLst>
    <p:handoutMasterId r:id="rId80"/>
  </p:handoutMasterIdLst>
  <p:sldIdLst>
    <p:sldId id="556" r:id="rId2"/>
    <p:sldId id="656" r:id="rId3"/>
    <p:sldId id="657" r:id="rId4"/>
    <p:sldId id="658" r:id="rId5"/>
    <p:sldId id="659" r:id="rId6"/>
    <p:sldId id="660" r:id="rId7"/>
    <p:sldId id="661" r:id="rId8"/>
    <p:sldId id="681" r:id="rId9"/>
    <p:sldId id="662" r:id="rId10"/>
    <p:sldId id="679" r:id="rId11"/>
    <p:sldId id="680" r:id="rId12"/>
    <p:sldId id="663" r:id="rId13"/>
    <p:sldId id="607" r:id="rId14"/>
    <p:sldId id="664" r:id="rId15"/>
    <p:sldId id="665" r:id="rId16"/>
    <p:sldId id="666" r:id="rId17"/>
    <p:sldId id="667" r:id="rId18"/>
    <p:sldId id="668" r:id="rId19"/>
    <p:sldId id="669" r:id="rId20"/>
    <p:sldId id="606" r:id="rId21"/>
    <p:sldId id="608" r:id="rId22"/>
    <p:sldId id="609" r:id="rId23"/>
    <p:sldId id="653" r:id="rId24"/>
    <p:sldId id="610" r:id="rId25"/>
    <p:sldId id="611" r:id="rId26"/>
    <p:sldId id="612" r:id="rId27"/>
    <p:sldId id="613" r:id="rId28"/>
    <p:sldId id="614" r:id="rId29"/>
    <p:sldId id="646" r:id="rId30"/>
    <p:sldId id="615" r:id="rId31"/>
    <p:sldId id="616" r:id="rId32"/>
    <p:sldId id="617" r:id="rId33"/>
    <p:sldId id="618" r:id="rId34"/>
    <p:sldId id="619" r:id="rId35"/>
    <p:sldId id="620" r:id="rId36"/>
    <p:sldId id="621" r:id="rId37"/>
    <p:sldId id="622" r:id="rId38"/>
    <p:sldId id="624" r:id="rId39"/>
    <p:sldId id="625" r:id="rId40"/>
    <p:sldId id="626" r:id="rId41"/>
    <p:sldId id="627" r:id="rId42"/>
    <p:sldId id="628" r:id="rId43"/>
    <p:sldId id="631" r:id="rId44"/>
    <p:sldId id="633" r:id="rId45"/>
    <p:sldId id="634" r:id="rId46"/>
    <p:sldId id="635" r:id="rId47"/>
    <p:sldId id="636" r:id="rId48"/>
    <p:sldId id="637" r:id="rId49"/>
    <p:sldId id="638" r:id="rId50"/>
    <p:sldId id="639" r:id="rId51"/>
    <p:sldId id="640" r:id="rId52"/>
    <p:sldId id="641" r:id="rId53"/>
    <p:sldId id="642" r:id="rId54"/>
    <p:sldId id="643" r:id="rId55"/>
    <p:sldId id="644" r:id="rId56"/>
    <p:sldId id="645" r:id="rId57"/>
    <p:sldId id="670" r:id="rId58"/>
    <p:sldId id="647" r:id="rId59"/>
    <p:sldId id="671" r:id="rId60"/>
    <p:sldId id="672" r:id="rId61"/>
    <p:sldId id="673" r:id="rId62"/>
    <p:sldId id="674" r:id="rId63"/>
    <p:sldId id="675" r:id="rId64"/>
    <p:sldId id="676" r:id="rId65"/>
    <p:sldId id="677" r:id="rId66"/>
    <p:sldId id="654" r:id="rId67"/>
    <p:sldId id="648" r:id="rId68"/>
    <p:sldId id="683" r:id="rId69"/>
    <p:sldId id="651" r:id="rId70"/>
    <p:sldId id="650" r:id="rId71"/>
    <p:sldId id="649" r:id="rId72"/>
    <p:sldId id="678" r:id="rId73"/>
    <p:sldId id="685" r:id="rId74"/>
    <p:sldId id="684" r:id="rId75"/>
    <p:sldId id="652" r:id="rId76"/>
    <p:sldId id="682" r:id="rId77"/>
    <p:sldId id="655" r:id="rId78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717">
          <p15:clr>
            <a:srgbClr val="A4A3A4"/>
          </p15:clr>
        </p15:guide>
        <p15:guide id="2" orient="horz" pos="1847">
          <p15:clr>
            <a:srgbClr val="A4A3A4"/>
          </p15:clr>
        </p15:guide>
        <p15:guide id="3" orient="horz" pos="657">
          <p15:clr>
            <a:srgbClr val="A4A3A4"/>
          </p15:clr>
        </p15:guide>
        <p15:guide id="4" orient="horz" pos="4032">
          <p15:clr>
            <a:srgbClr val="A4A3A4"/>
          </p15:clr>
        </p15:guide>
        <p15:guide id="5" orient="horz" pos="934">
          <p15:clr>
            <a:srgbClr val="A4A3A4"/>
          </p15:clr>
        </p15:guide>
        <p15:guide id="6" orient="horz" pos="3749">
          <p15:clr>
            <a:srgbClr val="A4A3A4"/>
          </p15:clr>
        </p15:guide>
        <p15:guide id="7" orient="horz" pos="1075">
          <p15:clr>
            <a:srgbClr val="A4A3A4"/>
          </p15:clr>
        </p15:guide>
        <p15:guide id="8" orient="horz" pos="1203">
          <p15:clr>
            <a:srgbClr val="A4A3A4"/>
          </p15:clr>
        </p15:guide>
        <p15:guide id="9" orient="horz" pos="4199">
          <p15:clr>
            <a:srgbClr val="A4A3A4"/>
          </p15:clr>
        </p15:guide>
        <p15:guide id="10" orient="horz" pos="1728">
          <p15:clr>
            <a:srgbClr val="A4A3A4"/>
          </p15:clr>
        </p15:guide>
        <p15:guide id="11" orient="horz" pos="1729">
          <p15:clr>
            <a:srgbClr val="A4A3A4"/>
          </p15:clr>
        </p15:guide>
        <p15:guide id="12" orient="horz" pos="4140">
          <p15:clr>
            <a:srgbClr val="A4A3A4"/>
          </p15:clr>
        </p15:guide>
        <p15:guide id="13" pos="3022">
          <p15:clr>
            <a:srgbClr val="A4A3A4"/>
          </p15:clr>
        </p15:guide>
        <p15:guide id="14" pos="5477">
          <p15:clr>
            <a:srgbClr val="A4A3A4"/>
          </p15:clr>
        </p15:guide>
        <p15:guide id="15" pos="4319">
          <p15:clr>
            <a:srgbClr val="A4A3A4"/>
          </p15:clr>
        </p15:guide>
        <p15:guide id="16" pos="1470">
          <p15:clr>
            <a:srgbClr val="A4A3A4"/>
          </p15:clr>
        </p15:guide>
        <p15:guide id="17" pos="281">
          <p15:clr>
            <a:srgbClr val="A4A3A4"/>
          </p15:clr>
        </p15:guide>
        <p15:guide id="18" pos="2741">
          <p15:clr>
            <a:srgbClr val="A4A3A4"/>
          </p15:clr>
        </p15:guide>
        <p15:guide id="19" pos="286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747C"/>
    <a:srgbClr val="3B515B"/>
    <a:srgbClr val="D80015"/>
    <a:srgbClr val="0092D2"/>
    <a:srgbClr val="009CD1"/>
    <a:srgbClr val="B1B9BD"/>
    <a:srgbClr val="89979D"/>
    <a:srgbClr val="DCDCDC"/>
    <a:srgbClr val="B4B4B4"/>
    <a:srgbClr val="8888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49" autoAdjust="0"/>
    <p:restoredTop sz="85764"/>
  </p:normalViewPr>
  <p:slideViewPr>
    <p:cSldViewPr snapToGrid="0" snapToObjects="1">
      <p:cViewPr varScale="1">
        <p:scale>
          <a:sx n="94" d="100"/>
          <a:sy n="94" d="100"/>
        </p:scale>
        <p:origin x="-1152" y="-96"/>
      </p:cViewPr>
      <p:guideLst>
        <p:guide orient="horz" pos="3717"/>
        <p:guide orient="horz" pos="1847"/>
        <p:guide orient="horz" pos="657"/>
        <p:guide orient="horz" pos="4032"/>
        <p:guide orient="horz" pos="934"/>
        <p:guide orient="horz" pos="3749"/>
        <p:guide orient="horz" pos="1075"/>
        <p:guide orient="horz" pos="1203"/>
        <p:guide orient="horz" pos="4199"/>
        <p:guide orient="horz" pos="1728"/>
        <p:guide orient="horz" pos="1729"/>
        <p:guide orient="horz" pos="4140"/>
        <p:guide pos="3022"/>
        <p:guide pos="5477"/>
        <p:guide pos="4319"/>
        <p:guide pos="1470"/>
        <p:guide pos="281"/>
        <p:guide pos="2741"/>
        <p:guide pos="286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handoutMaster" Target="handoutMasters/handoutMaster1.xml"/><Relationship Id="rId81" Type="http://schemas.openxmlformats.org/officeDocument/2006/relationships/printerSettings" Target="printerSettings/printerSettings1.bin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5"/>
    </mc:Choice>
    <mc:Fallback>
      <c:style val="35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FF00"/>
              </a:solidFill>
            </c:spPr>
          </c:dPt>
          <c:dPt>
            <c:idx val="1"/>
            <c:bubble3D val="0"/>
            <c:spPr>
              <a:solidFill>
                <a:srgbClr val="FF0000"/>
              </a:solidFill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Topic 1</c:v>
                </c:pt>
                <c:pt idx="1">
                  <c:v>Topic 2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20.0</c:v>
                </c:pt>
                <c:pt idx="1">
                  <c:v>80.0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5"/>
    </mc:Choice>
    <mc:Fallback>
      <c:style val="35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FF00"/>
              </a:solidFill>
            </c:spPr>
          </c:dPt>
          <c:dPt>
            <c:idx val="1"/>
            <c:bubble3D val="0"/>
            <c:spPr>
              <a:solidFill>
                <a:srgbClr val="FF0000"/>
              </a:solidFill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Topic 1</c:v>
                </c:pt>
                <c:pt idx="1">
                  <c:v>Topic 2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30.0</c:v>
                </c:pt>
                <c:pt idx="1">
                  <c:v>70.0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5"/>
    </mc:Choice>
    <mc:Fallback>
      <c:style val="35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FF00"/>
              </a:solidFill>
            </c:spPr>
          </c:dPt>
          <c:dPt>
            <c:idx val="1"/>
            <c:bubble3D val="0"/>
            <c:spPr>
              <a:solidFill>
                <a:srgbClr val="FF0000"/>
              </a:solidFill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Topic 1</c:v>
                </c:pt>
                <c:pt idx="1">
                  <c:v>Topic 2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60.0</c:v>
                </c:pt>
                <c:pt idx="1">
                  <c:v>40.0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5"/>
    </mc:Choice>
    <mc:Fallback>
      <c:style val="35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FF00"/>
              </a:solidFill>
            </c:spPr>
          </c:dPt>
          <c:dPt>
            <c:idx val="1"/>
            <c:bubble3D val="0"/>
            <c:spPr>
              <a:solidFill>
                <a:srgbClr val="FF0000"/>
              </a:solidFill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Topic 1</c:v>
                </c:pt>
                <c:pt idx="1">
                  <c:v>Topic 2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75.0</c:v>
                </c:pt>
                <c:pt idx="1">
                  <c:v>25.0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5"/>
    </mc:Choice>
    <mc:Fallback>
      <c:style val="35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FF00"/>
              </a:solidFill>
            </c:spPr>
          </c:dPt>
          <c:dPt>
            <c:idx val="1"/>
            <c:bubble3D val="0"/>
            <c:spPr>
              <a:solidFill>
                <a:srgbClr val="FF0000"/>
              </a:solidFill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Topic 1</c:v>
                </c:pt>
                <c:pt idx="1">
                  <c:v>Topic 2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10.0</c:v>
                </c:pt>
                <c:pt idx="1">
                  <c:v>90.0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5"/>
    </mc:Choice>
    <mc:Fallback>
      <c:style val="35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FF00"/>
              </a:solidFill>
            </c:spPr>
          </c:dPt>
          <c:dPt>
            <c:idx val="1"/>
            <c:bubble3D val="0"/>
            <c:spPr>
              <a:solidFill>
                <a:srgbClr val="FF0000"/>
              </a:solidFill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Topic 1</c:v>
                </c:pt>
                <c:pt idx="1">
                  <c:v>Topic 2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30.0</c:v>
                </c:pt>
                <c:pt idx="1">
                  <c:v>70.0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5"/>
    </mc:Choice>
    <mc:Fallback>
      <c:style val="35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FF00"/>
              </a:solidFill>
            </c:spPr>
          </c:dPt>
          <c:dPt>
            <c:idx val="1"/>
            <c:bubble3D val="0"/>
            <c:spPr>
              <a:solidFill>
                <a:srgbClr val="FF0000"/>
              </a:solidFill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Topic 1</c:v>
                </c:pt>
                <c:pt idx="1">
                  <c:v>Topic 2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65.0</c:v>
                </c:pt>
                <c:pt idx="1">
                  <c:v>35.0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5"/>
    </mc:Choice>
    <mc:Fallback>
      <c:style val="35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FF00"/>
              </a:solidFill>
            </c:spPr>
          </c:dPt>
          <c:dPt>
            <c:idx val="1"/>
            <c:bubble3D val="0"/>
            <c:spPr>
              <a:solidFill>
                <a:srgbClr val="FF0000"/>
              </a:solidFill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Topic 1</c:v>
                </c:pt>
                <c:pt idx="1">
                  <c:v>Topic 2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80.0</c:v>
                </c:pt>
                <c:pt idx="1">
                  <c:v>20.0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Relationship Id="rId2" Type="http://schemas.openxmlformats.org/officeDocument/2006/relationships/image" Target="../media/image4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Relationship Id="rId2" Type="http://schemas.openxmlformats.org/officeDocument/2006/relationships/image" Target="../media/image4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TheSans UHH Bold Caps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0B03B8-5142-5243-8747-1F305A937668}" type="datetimeFigureOut">
              <a:rPr lang="de-DE" smtClean="0">
                <a:latin typeface="TheSans UHH Bold Caps"/>
              </a:rPr>
              <a:t>18/06/19</a:t>
            </a:fld>
            <a:endParaRPr lang="de-DE" dirty="0">
              <a:latin typeface="TheSans UHH Bold Caps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TheSans UHH Bold Cap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C051A-4269-3349-B3CC-0AFD8485E50A}" type="slidenum">
              <a:rPr lang="de-DE" smtClean="0">
                <a:latin typeface="TheSans UHH Bold Caps"/>
              </a:rPr>
              <a:t>‹#›</a:t>
            </a:fld>
            <a:endParaRPr lang="de-DE" dirty="0">
              <a:latin typeface="TheSans UHH Bold Caps"/>
            </a:endParaRPr>
          </a:p>
        </p:txBody>
      </p:sp>
    </p:spTree>
    <p:extLst>
      <p:ext uri="{BB962C8B-B14F-4D97-AF65-F5344CB8AC3E}">
        <p14:creationId xmlns:p14="http://schemas.microsoft.com/office/powerpoint/2010/main" val="14613886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heSans UHH Bold Caps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heSans UHH Bold Caps"/>
              </a:defRPr>
            </a:lvl1pPr>
          </a:lstStyle>
          <a:p>
            <a:fld id="{FC7BB34A-E9E0-164A-AE59-348CE25F601F}" type="datetimeFigureOut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heSans UHH Bold Caps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heSans UHH Bold Caps"/>
              </a:defRPr>
            </a:lvl1pPr>
          </a:lstStyle>
          <a:p>
            <a:fld id="{0053D800-90B3-984F-9A52-23098A3E9535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00290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TheSans UHH Bold Caps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TheSans UHH Bold Caps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TheSans UHH Bold Caps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TheSans UHH Bold Caps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TheSans UHH Bold Caps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53D800-90B3-984F-9A52-23098A3E9535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2123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 is a sparse matrix.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Eigenvector: </a:t>
            </a:r>
            <a:r>
              <a:rPr lang="en-US" b="1" dirty="0" err="1" smtClean="0"/>
              <a:t>B</a:t>
            </a:r>
            <a:r>
              <a:rPr lang="en-US" dirty="0" err="1" smtClean="0"/>
              <a:t>·</a:t>
            </a:r>
            <a:r>
              <a:rPr lang="en-US" b="1" dirty="0" err="1" smtClean="0"/>
              <a:t>v</a:t>
            </a:r>
            <a:r>
              <a:rPr lang="en-US" dirty="0" smtClean="0"/>
              <a:t>=</a:t>
            </a:r>
            <a:r>
              <a:rPr lang="en-US" dirty="0" err="1" smtClean="0"/>
              <a:t>λ·</a:t>
            </a:r>
            <a:r>
              <a:rPr lang="en-US" b="1" dirty="0" err="1" smtClean="0"/>
              <a:t>v</a:t>
            </a:r>
            <a:r>
              <a:rPr lang="en-US" b="1" dirty="0" smtClean="0"/>
              <a:t>  </a:t>
            </a:r>
            <a:r>
              <a:rPr lang="en-US" b="0" dirty="0" smtClean="0"/>
              <a:t>vectors</a:t>
            </a:r>
            <a:r>
              <a:rPr lang="en-US" b="0" baseline="0" dirty="0" smtClean="0"/>
              <a:t> that do not change under linear transformation of B=A*AT / B=ATA</a:t>
            </a:r>
            <a:endParaRPr lang="en-US" dirty="0" smtClean="0"/>
          </a:p>
          <a:p>
            <a:r>
              <a:rPr lang="en-US" dirty="0" err="1" smtClean="0"/>
              <a:t>λ</a:t>
            </a:r>
            <a:r>
              <a:rPr lang="en-US" dirty="0" smtClean="0"/>
              <a:t> is the corresponding Eigenvalue</a:t>
            </a:r>
          </a:p>
          <a:p>
            <a:r>
              <a:rPr lang="en-US" dirty="0" smtClean="0"/>
              <a:t>there is SVD that decomposes it into left</a:t>
            </a:r>
            <a:r>
              <a:rPr lang="en-US" baseline="0" dirty="0" smtClean="0"/>
              <a:t> eigenvectors, singular values, right eigenvalues.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53D800-90B3-984F-9A52-23098A3E9535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734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53D800-90B3-984F-9A52-23098A3E9535}" type="slidenum">
              <a:rPr lang="de-DE" smtClean="0"/>
              <a:pPr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7260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839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Imagine we have several language models</a:t>
            </a:r>
            <a:r>
              <a:rPr lang="en-US" baseline="0" dirty="0" smtClean="0"/>
              <a:t>, one for each “topic”</a:t>
            </a:r>
          </a:p>
          <a:p>
            <a:r>
              <a:rPr lang="en-US" baseline="0" dirty="0" smtClean="0"/>
              <a:t>What might be a problem with a unigram model? </a:t>
            </a:r>
            <a:r>
              <a:rPr lang="en-US" baseline="0" dirty="0" smtClean="0">
                <a:sym typeface="Wingdings"/>
              </a:rPr>
              <a:t> Stop Words occur to often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3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000" dirty="0" smtClean="0">
                <a:latin typeface="Verdana" charset="0"/>
              </a:rPr>
              <a:t>The space is of all of these </a:t>
            </a:r>
            <a:r>
              <a:rPr lang="en-US" sz="2000" dirty="0" err="1" smtClean="0">
                <a:latin typeface="Verdana" charset="0"/>
              </a:rPr>
              <a:t>multinomials</a:t>
            </a:r>
            <a:r>
              <a:rPr lang="en-US" sz="2000" dirty="0" smtClean="0">
                <a:latin typeface="Verdana" charset="0"/>
              </a:rPr>
              <a:t> has a nice geometric interpretation as a (k-1)-</a:t>
            </a:r>
            <a:r>
              <a:rPr lang="en-US" sz="2000" i="1" dirty="0" smtClean="0">
                <a:latin typeface="Verdana" charset="0"/>
              </a:rPr>
              <a:t>simplex</a:t>
            </a:r>
            <a:r>
              <a:rPr lang="en-US" sz="2000" dirty="0" smtClean="0">
                <a:latin typeface="Verdana" charset="0"/>
              </a:rPr>
              <a:t>, which is just a generalization of a triangle to (k-1) dimensions.</a:t>
            </a:r>
          </a:p>
          <a:p>
            <a:pPr eaLnBrk="1" hangingPunct="1">
              <a:defRPr/>
            </a:pPr>
            <a:r>
              <a:rPr lang="en-US" sz="2000" dirty="0" smtClean="0">
                <a:latin typeface="Verdana" charset="0"/>
              </a:rPr>
              <a:t>Criteria for selecting our prior:</a:t>
            </a:r>
          </a:p>
          <a:p>
            <a:pPr lvl="1" eaLnBrk="1" hangingPunct="1">
              <a:defRPr/>
            </a:pPr>
            <a:r>
              <a:rPr lang="en-US" sz="1800" dirty="0" smtClean="0">
                <a:latin typeface="Verdana" charset="0"/>
                <a:ea typeface="ＭＳ Ｐゴシック" charset="0"/>
              </a:rPr>
              <a:t>It needs to be defined for a (k-1)-simplex.</a:t>
            </a:r>
          </a:p>
          <a:p>
            <a:pPr lvl="1" eaLnBrk="1" hangingPunct="1">
              <a:defRPr/>
            </a:pPr>
            <a:r>
              <a:rPr lang="en-US" sz="1800" dirty="0" smtClean="0">
                <a:latin typeface="Verdana" charset="0"/>
                <a:ea typeface="ＭＳ Ｐゴシック" charset="0"/>
              </a:rPr>
              <a:t>Algebraically speaking, we would like it to play nice with the multinomial distribution.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41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53D800-90B3-984F-9A52-23098A3E9535}" type="slidenum">
              <a:rPr lang="de-DE" smtClean="0"/>
              <a:pPr/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1714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53D800-90B3-984F-9A52-23098A3E9535}" type="slidenum">
              <a:rPr lang="de-DE" smtClean="0"/>
              <a:pPr/>
              <a:t>76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1026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53D800-90B3-984F-9A52-23098A3E9535}" type="slidenum">
              <a:rPr lang="de-DE" smtClean="0"/>
              <a:pPr/>
              <a:t>77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6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nhaltsplatzhalter 20"/>
          <p:cNvSpPr>
            <a:spLocks noGrp="1"/>
          </p:cNvSpPr>
          <p:nvPr>
            <p:ph sz="quarter" idx="12" hasCustomPrompt="1"/>
          </p:nvPr>
        </p:nvSpPr>
        <p:spPr>
          <a:xfrm>
            <a:off x="342001" y="4425480"/>
            <a:ext cx="6098914" cy="1181873"/>
          </a:xfrm>
          <a:prstGeom prst="rect">
            <a:avLst/>
          </a:prstGeom>
        </p:spPr>
        <p:txBody>
          <a:bodyPr vert="horz" tIns="46800"/>
          <a:lstStyle>
            <a:lvl1pPr marL="0" indent="0">
              <a:lnSpc>
                <a:spcPts val="4400"/>
              </a:lnSpc>
              <a:spcBef>
                <a:spcPts val="0"/>
              </a:spcBef>
              <a:buNone/>
              <a:defRPr sz="4400" b="0" i="0">
                <a:solidFill>
                  <a:srgbClr val="000000"/>
                </a:solidFill>
                <a:latin typeface="TheSans UHH Bold Caps"/>
                <a:cs typeface="TheSans UHH Bold Cap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 smtClean="0"/>
              <a:t>TITLE OF PRESENTATION</a:t>
            </a:r>
            <a:endParaRPr lang="de-DE" dirty="0"/>
          </a:p>
        </p:txBody>
      </p:sp>
      <p:sp>
        <p:nvSpPr>
          <p:cNvPr id="23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41314" y="3944230"/>
            <a:ext cx="6099602" cy="4810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TheSans UHH Bold Caps"/>
                <a:cs typeface="TheSans UHH Bold Caps"/>
              </a:defRPr>
            </a:lvl1pPr>
          </a:lstStyle>
          <a:p>
            <a:pPr lvl="0"/>
            <a:r>
              <a:rPr lang="de-DE" dirty="0" smtClean="0"/>
              <a:t>Name OF PRESENTER</a:t>
            </a:r>
            <a:endParaRPr lang="de-DE" dirty="0"/>
          </a:p>
        </p:txBody>
      </p:sp>
      <p:sp>
        <p:nvSpPr>
          <p:cNvPr id="7" name="Datumsplatzhalter 2"/>
          <p:cNvSpPr>
            <a:spLocks noGrp="1"/>
          </p:cNvSpPr>
          <p:nvPr>
            <p:ph type="dt" sz="half" idx="10"/>
          </p:nvPr>
        </p:nvSpPr>
        <p:spPr>
          <a:xfrm>
            <a:off x="457200" y="6442393"/>
            <a:ext cx="907185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446388" y="6442393"/>
            <a:ext cx="4522788" cy="365125"/>
          </a:xfrm>
        </p:spPr>
        <p:txBody>
          <a:bodyPr/>
          <a:lstStyle/>
          <a:p>
            <a:endParaRPr lang="de-DE" dirty="0" smtClean="0"/>
          </a:p>
        </p:txBody>
      </p:sp>
      <p:pic>
        <p:nvPicPr>
          <p:cNvPr id="5" name="Picture 4" descr="LT_logo_newsitem_575x575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139700"/>
            <a:ext cx="1262785" cy="1262785"/>
          </a:xfrm>
          <a:prstGeom prst="rect">
            <a:avLst/>
          </a:prstGeom>
        </p:spPr>
      </p:pic>
      <p:sp>
        <p:nvSpPr>
          <p:cNvPr id="9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498600" y="161901"/>
            <a:ext cx="4800600" cy="866800"/>
          </a:xfrm>
          <a:prstGeom prst="rect">
            <a:avLst/>
          </a:prstGeom>
        </p:spPr>
        <p:txBody>
          <a:bodyPr lIns="0" t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3200" b="0" i="0" baseline="0">
                <a:latin typeface="TheSans UHH Bold Caps"/>
                <a:cs typeface="TheSans UHH Bold Cap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VENUE</a:t>
            </a:r>
          </a:p>
          <a:p>
            <a:pPr lvl="0"/>
            <a:r>
              <a:rPr lang="de-DE" dirty="0" smtClean="0"/>
              <a:t>DATE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idx="14" hasCustomPrompt="1"/>
          </p:nvPr>
        </p:nvSpPr>
        <p:spPr>
          <a:xfrm>
            <a:off x="354700" y="5607353"/>
            <a:ext cx="7074799" cy="433400"/>
          </a:xfrm>
          <a:prstGeom prst="rect">
            <a:avLst/>
          </a:prstGeom>
        </p:spPr>
        <p:txBody>
          <a:bodyPr lIns="0" t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1800" b="0" i="0" baseline="0">
                <a:latin typeface="TheSans UHH Bold Caps"/>
                <a:cs typeface="TheSans UHH Bold Cap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err="1" smtClean="0"/>
              <a:t>email@informatik.uni-hamburg.de</a:t>
            </a:r>
            <a:endParaRPr lang="de-DE" dirty="0" smtClean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296904" y="6442393"/>
            <a:ext cx="13898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000000"/>
                </a:solidFill>
                <a:latin typeface="TheSans UHH Regular"/>
                <a:cs typeface="TheSans UHH Regular"/>
              </a:defRPr>
            </a:lvl1pPr>
          </a:lstStyle>
          <a:p>
            <a:fld id="{43F0430C-3290-2846-9C5E-237D45BC81A9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1769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77050" cy="8382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592263"/>
            <a:ext cx="8640763" cy="47894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296904" y="6442393"/>
            <a:ext cx="13898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000000"/>
                </a:solidFill>
                <a:latin typeface="TheSans UHH Regular"/>
                <a:cs typeface="TheSans UHH Regular"/>
              </a:defRPr>
            </a:lvl1pPr>
          </a:lstStyle>
          <a:p>
            <a:fld id="{43F0430C-3290-2846-9C5E-237D45BC81A9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1577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0"/>
          </p:nvPr>
        </p:nvSpPr>
        <p:spPr>
          <a:xfrm>
            <a:off x="7296904" y="6442393"/>
            <a:ext cx="13898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000000"/>
                </a:solidFill>
                <a:latin typeface="TheSans UHH Regular"/>
                <a:cs typeface="TheSans UHH Regular"/>
              </a:defRPr>
            </a:lvl1pPr>
          </a:lstStyle>
          <a:p>
            <a:fld id="{43F0430C-3290-2846-9C5E-237D45BC81A9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1651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77050" cy="838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592263"/>
            <a:ext cx="8640763" cy="47894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ko-KR" alt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18300" y="64135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26D01DD-F6CF-4A42-8A29-0CEC45D8CF62}" type="slidenum">
              <a:rPr lang="ko-KR" altLang="de-DE"/>
              <a:pPr/>
              <a:t>‹#›</a:t>
            </a:fld>
            <a:endParaRPr lang="ko-KR" altLang="de-DE"/>
          </a:p>
        </p:txBody>
      </p:sp>
    </p:spTree>
    <p:extLst>
      <p:ext uri="{BB962C8B-B14F-4D97-AF65-F5344CB8AC3E}">
        <p14:creationId xmlns:p14="http://schemas.microsoft.com/office/powerpoint/2010/main" val="826185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lid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3"/>
          <p:cNvSpPr>
            <a:spLocks noGrp="1"/>
          </p:cNvSpPr>
          <p:nvPr>
            <p:ph sz="half" idx="2"/>
          </p:nvPr>
        </p:nvSpPr>
        <p:spPr>
          <a:xfrm>
            <a:off x="457200" y="1625600"/>
            <a:ext cx="8229600" cy="4648200"/>
          </a:xfrm>
          <a:prstGeom prst="rect">
            <a:avLst/>
          </a:prstGeom>
        </p:spPr>
        <p:txBody>
          <a:bodyPr lIns="0" tIns="0" rIns="0" bIns="0"/>
          <a:lstStyle>
            <a:lvl1pPr marL="252000" indent="-252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1pPr>
            <a:lvl2pPr marL="504000" indent="-252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SzPct val="100000"/>
              <a:buFont typeface="Wingdings" charset="2"/>
              <a:buChar char="§"/>
              <a:defRPr sz="2000">
                <a:latin typeface="TheSans UHH Regular"/>
                <a:cs typeface="TheSans UHH Regular"/>
              </a:defRPr>
            </a:lvl2pPr>
            <a:lvl3pPr marL="756000" indent="-252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858C"/>
              </a:buClr>
              <a:buFont typeface="Lucida Grande"/>
              <a:buChar char="▪"/>
              <a:defRPr sz="2000">
                <a:latin typeface="TheSans UHH Regular"/>
                <a:cs typeface="TheSans UHH Regular"/>
              </a:defRPr>
            </a:lvl3pPr>
            <a:lvl4pPr marL="756000" indent="-252000">
              <a:spcBef>
                <a:spcPts val="0"/>
              </a:spcBef>
              <a:spcAft>
                <a:spcPts val="1100"/>
              </a:spcAft>
              <a:buClr>
                <a:srgbClr val="3B515B"/>
              </a:buClr>
              <a:buFont typeface="Wingdings" charset="2"/>
              <a:buChar char="§"/>
              <a:defRPr sz="2000">
                <a:latin typeface="TheSans UHH Regular"/>
                <a:cs typeface="TheSans UHH Regular"/>
              </a:defRPr>
            </a:lvl4pPr>
            <a:lvl5pPr marL="756000" indent="-252000">
              <a:spcBef>
                <a:spcPts val="0"/>
              </a:spcBef>
              <a:spcAft>
                <a:spcPts val="1100"/>
              </a:spcAft>
              <a:buClr>
                <a:srgbClr val="3B515B"/>
              </a:buClr>
              <a:buFont typeface="Wingdings" charset="2"/>
              <a:buChar char="§"/>
              <a:defRPr sz="2000">
                <a:latin typeface="TheSans UHH Regular"/>
                <a:cs typeface="TheSans UHH Regular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  <a:endParaRPr lang="de-DE" dirty="0"/>
          </a:p>
        </p:txBody>
      </p:sp>
      <p:sp>
        <p:nvSpPr>
          <p:cNvPr id="11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57200" y="314300"/>
            <a:ext cx="5892800" cy="778297"/>
          </a:xfrm>
          <a:prstGeom prst="rect">
            <a:avLst/>
          </a:prstGeom>
        </p:spPr>
        <p:txBody>
          <a:bodyPr lIns="0" t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3200" b="0" i="0" baseline="0">
                <a:latin typeface="TheSans UHH Bold Caps"/>
                <a:cs typeface="TheSans UHH Bold Cap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Title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slide</a:t>
            </a:r>
            <a:endParaRPr lang="de-DE" dirty="0" smtClean="0"/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296904" y="6442393"/>
            <a:ext cx="13898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000000"/>
                </a:solidFill>
                <a:latin typeface="TheSans UHH Regular"/>
                <a:cs typeface="TheSans UHH Regular"/>
              </a:defRPr>
            </a:lvl1pPr>
          </a:lstStyle>
          <a:p>
            <a:fld id="{43F0430C-3290-2846-9C5E-237D45BC81A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457200" y="6442393"/>
            <a:ext cx="907185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446388" y="6442393"/>
            <a:ext cx="4522788" cy="365125"/>
          </a:xfrm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717272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57199" y="1638300"/>
            <a:ext cx="8229602" cy="4660899"/>
          </a:xfrm>
          <a:prstGeom prst="rect">
            <a:avLst/>
          </a:prstGeom>
        </p:spPr>
        <p:txBody>
          <a:bodyPr lIns="0" t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Font typeface="Wingdings" charset="2"/>
              <a:buNone/>
              <a:defRPr sz="2400" baseline="0">
                <a:latin typeface="TheSans UHH Regular"/>
                <a:cs typeface="TheSans UHH Regular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Font typeface="Wingdings" charset="2"/>
              <a:buNone/>
              <a:defRPr sz="2400">
                <a:latin typeface="TheSans UHH Regular"/>
                <a:cs typeface="TheSans UHH Regular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Font typeface="Wingdings" charset="2"/>
              <a:buNone/>
              <a:defRPr sz="2400">
                <a:latin typeface="TheSans UHH Regular"/>
                <a:cs typeface="TheSans UHH Regular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Font typeface="Wingdings" charset="2"/>
              <a:buNone/>
              <a:defRPr sz="2400">
                <a:latin typeface="TheSans UHH Regular"/>
                <a:cs typeface="TheSans UHH Regular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Font typeface="Wingdings" charset="2"/>
              <a:buNone/>
              <a:defRPr sz="2400">
                <a:latin typeface="TheSans UHH Regular"/>
                <a:cs typeface="TheSans UHH Regular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Dies ist ein </a:t>
            </a:r>
            <a:r>
              <a:rPr lang="de-DE" dirty="0" err="1" smtClean="0"/>
              <a:t>Typoblindtext</a:t>
            </a:r>
            <a:r>
              <a:rPr lang="de-DE" dirty="0" smtClean="0"/>
              <a:t>. An ihm kann man sehen, ob alle Buchstaben da sind und wie sie aussehen. Manchmal benutzt man Worte wie </a:t>
            </a:r>
            <a:r>
              <a:rPr lang="de-DE" dirty="0" err="1" smtClean="0"/>
              <a:t>Hamburgefonts</a:t>
            </a:r>
            <a:r>
              <a:rPr lang="de-DE" dirty="0" smtClean="0"/>
              <a:t>, </a:t>
            </a:r>
            <a:r>
              <a:rPr lang="de-DE" dirty="0" err="1" smtClean="0"/>
              <a:t>Rafgenduks</a:t>
            </a:r>
            <a:r>
              <a:rPr lang="de-DE" dirty="0" smtClean="0"/>
              <a:t> oder </a:t>
            </a:r>
            <a:r>
              <a:rPr lang="de-DE" dirty="0" err="1" smtClean="0"/>
              <a:t>Handgloves</a:t>
            </a:r>
            <a:r>
              <a:rPr lang="de-DE" dirty="0" smtClean="0"/>
              <a:t>, um Schriften zu testen. Manchmal Sätze, die alle Buchstaben des Alphabets enthalten - man nennt diese Sätze »</a:t>
            </a:r>
            <a:r>
              <a:rPr lang="de-DE" dirty="0" err="1" smtClean="0"/>
              <a:t>Pangrams</a:t>
            </a:r>
            <a:r>
              <a:rPr lang="de-DE" dirty="0" smtClean="0"/>
              <a:t>«. Dies ist ein </a:t>
            </a:r>
            <a:r>
              <a:rPr lang="de-DE" dirty="0" err="1" smtClean="0"/>
              <a:t>Typoblindtext</a:t>
            </a:r>
            <a:r>
              <a:rPr lang="de-DE" dirty="0" smtClean="0"/>
              <a:t>. An ihm kann man sehen, ob alle Buchstaben da sind und wie sie aussehen. Manchmal benutzt man Worte wie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t>‹#›</a:t>
            </a:fld>
            <a:endParaRPr lang="de-DE"/>
          </a:p>
        </p:txBody>
      </p:sp>
      <p:sp>
        <p:nvSpPr>
          <p:cNvPr id="13" name="Textplatzhalter 2"/>
          <p:cNvSpPr>
            <a:spLocks noGrp="1"/>
          </p:cNvSpPr>
          <p:nvPr>
            <p:ph type="body" idx="13" hasCustomPrompt="1"/>
          </p:nvPr>
        </p:nvSpPr>
        <p:spPr>
          <a:xfrm>
            <a:off x="457201" y="339700"/>
            <a:ext cx="5867400" cy="778297"/>
          </a:xfrm>
          <a:prstGeom prst="rect">
            <a:avLst/>
          </a:prstGeom>
        </p:spPr>
        <p:txBody>
          <a:bodyPr lIns="0" t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3200" b="0" i="0" baseline="0">
                <a:latin typeface="TheSans UHH Bold Caps"/>
                <a:cs typeface="TheSans UHH Bold Cap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Title </a:t>
            </a:r>
            <a:r>
              <a:rPr lang="de-DE" dirty="0" err="1" smtClean="0"/>
              <a:t>of</a:t>
            </a:r>
            <a:r>
              <a:rPr lang="de-DE" dirty="0" smtClean="0"/>
              <a:t> SLIDE</a:t>
            </a:r>
          </a:p>
        </p:txBody>
      </p:sp>
    </p:spTree>
    <p:extLst>
      <p:ext uri="{BB962C8B-B14F-4D97-AF65-F5344CB8AC3E}">
        <p14:creationId xmlns:p14="http://schemas.microsoft.com/office/powerpoint/2010/main" val="3866362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uperden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57200" y="1625600"/>
            <a:ext cx="8229600" cy="4673600"/>
          </a:xfrm>
          <a:prstGeom prst="rect">
            <a:avLst/>
          </a:prstGeom>
        </p:spPr>
        <p:txBody>
          <a:bodyPr wrap="square" lIns="0" tIns="0" bIns="0" numCol="2" spcCol="18000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SzTx/>
              <a:buFont typeface="Wingdings" charset="2"/>
              <a:buNone/>
              <a:tabLst/>
              <a:defRPr sz="1200" b="0" i="0" u="none" baseline="0">
                <a:effectLst/>
                <a:latin typeface="TheSans UHH Bold"/>
                <a:cs typeface="TheSans UHH Bold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Font typeface="Wingdings" charset="2"/>
              <a:buNone/>
              <a:defRPr sz="2400">
                <a:latin typeface="TheSans UHH Regular"/>
                <a:cs typeface="TheSans UHH Regular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Font typeface="Wingdings" charset="2"/>
              <a:buNone/>
              <a:defRPr sz="2400">
                <a:latin typeface="TheSans UHH Regular"/>
                <a:cs typeface="TheSans UHH Regular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Font typeface="Wingdings" charset="2"/>
              <a:buNone/>
              <a:defRPr sz="2400">
                <a:latin typeface="TheSans UHH Regular"/>
                <a:cs typeface="TheSans UHH Regular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Font typeface="Wingdings" charset="2"/>
              <a:buNone/>
              <a:defRPr sz="2400">
                <a:latin typeface="TheSans UHH Regular"/>
                <a:cs typeface="TheSans UHH Regular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SzTx/>
              <a:buFont typeface="Wingdings" charset="2"/>
              <a:buNone/>
              <a:tabLst/>
              <a:defRPr/>
            </a:pPr>
            <a:r>
              <a:rPr lang="de-DE" dirty="0" smtClean="0"/>
              <a:t>ACHTUNG: Diese Folie ist ausschließlich für den Textversand gedacht, nicht für die Präsentation am </a:t>
            </a:r>
            <a:r>
              <a:rPr lang="de-DE" dirty="0" err="1" smtClean="0"/>
              <a:t>Beamer</a:t>
            </a:r>
            <a:r>
              <a:rPr lang="de-DE" dirty="0" smtClean="0"/>
              <a:t>!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SzTx/>
              <a:buFont typeface="Wingdings" charset="2"/>
              <a:buNone/>
              <a:tabLst/>
              <a:defRPr/>
            </a:pPr>
            <a:endParaRPr lang="de-DE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SzTx/>
              <a:buFont typeface="Wingdings" charset="2"/>
              <a:buNone/>
              <a:tabLst/>
              <a:defRPr/>
            </a:pPr>
            <a:r>
              <a:rPr lang="de-DE" dirty="0" smtClean="0"/>
              <a:t>Dies ist ein </a:t>
            </a:r>
            <a:r>
              <a:rPr lang="de-DE" dirty="0" err="1" smtClean="0"/>
              <a:t>Typoblindtext</a:t>
            </a:r>
            <a:r>
              <a:rPr lang="de-DE" dirty="0" smtClean="0"/>
              <a:t>. An ihm kann man sehen, ob alle Buchstaben da sind und wie sie aussehen. Manchmal benutzt man Worte wie </a:t>
            </a:r>
            <a:r>
              <a:rPr lang="de-DE" dirty="0" err="1" smtClean="0"/>
              <a:t>Hamburgefonts</a:t>
            </a:r>
            <a:r>
              <a:rPr lang="de-DE" dirty="0" smtClean="0"/>
              <a:t>, </a:t>
            </a:r>
            <a:r>
              <a:rPr lang="de-DE" dirty="0" err="1" smtClean="0"/>
              <a:t>Rafgenduks</a:t>
            </a:r>
            <a:r>
              <a:rPr lang="de-DE" dirty="0" smtClean="0"/>
              <a:t> oder </a:t>
            </a:r>
            <a:r>
              <a:rPr lang="de-DE" dirty="0" err="1" smtClean="0"/>
              <a:t>Handgloves</a:t>
            </a:r>
            <a:r>
              <a:rPr lang="de-DE" dirty="0" smtClean="0"/>
              <a:t>, um Schriften zu testen. Manchmal Sätze, die alle Buchstaben des Alphabets enthalten - man nennt diese Sätze »</a:t>
            </a:r>
            <a:r>
              <a:rPr lang="de-DE" dirty="0" err="1" smtClean="0"/>
              <a:t>Pangrams</a:t>
            </a:r>
            <a:r>
              <a:rPr lang="de-DE" dirty="0" smtClean="0"/>
              <a:t>«. Sehr bekannt ist dieser: The quick </a:t>
            </a:r>
            <a:r>
              <a:rPr lang="de-DE" dirty="0" err="1" smtClean="0"/>
              <a:t>brown</a:t>
            </a:r>
            <a:r>
              <a:rPr lang="de-DE" dirty="0" smtClean="0"/>
              <a:t> </a:t>
            </a:r>
            <a:r>
              <a:rPr lang="de-DE" dirty="0" err="1" smtClean="0"/>
              <a:t>fox</a:t>
            </a:r>
            <a:r>
              <a:rPr lang="de-DE" dirty="0" smtClean="0"/>
              <a:t> </a:t>
            </a:r>
            <a:r>
              <a:rPr lang="de-DE" dirty="0" err="1" smtClean="0"/>
              <a:t>jumps</a:t>
            </a:r>
            <a:r>
              <a:rPr lang="de-DE" dirty="0" smtClean="0"/>
              <a:t> </a:t>
            </a:r>
            <a:r>
              <a:rPr lang="de-DE" dirty="0" err="1" smtClean="0"/>
              <a:t>over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lazy</a:t>
            </a:r>
            <a:r>
              <a:rPr lang="de-DE" dirty="0" smtClean="0"/>
              <a:t> </a:t>
            </a:r>
            <a:r>
              <a:rPr lang="de-DE" dirty="0" err="1" smtClean="0"/>
              <a:t>old</a:t>
            </a:r>
            <a:r>
              <a:rPr lang="de-DE" dirty="0" smtClean="0"/>
              <a:t> </a:t>
            </a:r>
            <a:r>
              <a:rPr lang="de-DE" dirty="0" err="1" smtClean="0"/>
              <a:t>dog</a:t>
            </a:r>
            <a:r>
              <a:rPr lang="de-DE" dirty="0" smtClean="0"/>
              <a:t>. Oft werden in </a:t>
            </a:r>
            <a:r>
              <a:rPr lang="de-DE" dirty="0" err="1" smtClean="0"/>
              <a:t>Typoblindtexte</a:t>
            </a:r>
            <a:r>
              <a:rPr lang="de-DE" dirty="0" smtClean="0"/>
              <a:t> auch fremdsprachige Satzteile eingebaut (AVAIL®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Wefox</a:t>
            </a:r>
            <a:r>
              <a:rPr lang="de-DE" dirty="0" smtClean="0"/>
              <a:t>™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testing</a:t>
            </a:r>
            <a:r>
              <a:rPr lang="de-DE" dirty="0" smtClean="0"/>
              <a:t> </a:t>
            </a:r>
            <a:r>
              <a:rPr lang="de-DE" dirty="0" err="1" smtClean="0"/>
              <a:t>aussi</a:t>
            </a:r>
            <a:r>
              <a:rPr lang="de-DE" dirty="0" smtClean="0"/>
              <a:t> la </a:t>
            </a:r>
            <a:r>
              <a:rPr lang="de-DE" dirty="0" err="1" smtClean="0"/>
              <a:t>Kerning</a:t>
            </a:r>
            <a:r>
              <a:rPr lang="de-DE" dirty="0" smtClean="0"/>
              <a:t>), um die Wirkung in anderen Sprachen zu testen. In Lateinisch sieht zum Beispiel fast jede Schrift gut aus. </a:t>
            </a:r>
            <a:r>
              <a:rPr lang="de-DE" dirty="0" err="1" smtClean="0"/>
              <a:t>Quod</a:t>
            </a:r>
            <a:r>
              <a:rPr lang="de-DE" dirty="0" smtClean="0"/>
              <a:t> </a:t>
            </a:r>
            <a:r>
              <a:rPr lang="de-DE" dirty="0" err="1" smtClean="0"/>
              <a:t>erat</a:t>
            </a:r>
            <a:r>
              <a:rPr lang="de-DE" dirty="0" smtClean="0"/>
              <a:t> </a:t>
            </a:r>
            <a:r>
              <a:rPr lang="de-DE" dirty="0" err="1" smtClean="0"/>
              <a:t>demonstrandum</a:t>
            </a:r>
            <a:r>
              <a:rPr lang="de-DE" dirty="0" smtClean="0"/>
              <a:t>. Seit 1975 fehlen in den meisten Testtexten die Zahlen, weswegen nach </a:t>
            </a:r>
            <a:r>
              <a:rPr lang="de-DE" dirty="0" err="1" smtClean="0"/>
              <a:t>TypoGb</a:t>
            </a:r>
            <a:r>
              <a:rPr lang="de-DE" dirty="0" smtClean="0"/>
              <a:t>. 204 § ab dem Jahr 2034 Zahlen in 86 der Texte zur Pflicht werden. Nichteinhaltung wird mit bis zu 245 € oder 368 $ bestraft. Genauso wichtig in sind mittlerweile auch </a:t>
            </a:r>
            <a:r>
              <a:rPr lang="de-DE" dirty="0" err="1" smtClean="0"/>
              <a:t>Âçcèñtë</a:t>
            </a:r>
            <a:r>
              <a:rPr lang="de-DE" dirty="0" smtClean="0"/>
              <a:t>, die in neueren Schriften aber fast immer enthalten sind. Ein wichtiges aber schwierig zu integrierendes Feld sind </a:t>
            </a:r>
            <a:r>
              <a:rPr lang="de-DE" dirty="0" err="1" smtClean="0"/>
              <a:t>OpenType</a:t>
            </a:r>
            <a:r>
              <a:rPr lang="de-DE" dirty="0" smtClean="0"/>
              <a:t>-Funktionalitäten. Je nach Software und Voreinstellungen können eingebaute Kapitälchen, </a:t>
            </a:r>
            <a:r>
              <a:rPr lang="de-DE" dirty="0" err="1" smtClean="0"/>
              <a:t>Kerning</a:t>
            </a:r>
            <a:r>
              <a:rPr lang="de-DE" dirty="0" smtClean="0"/>
              <a:t> oder Ligaturen (sehr pfiffig) nicht richtig dargestellt </a:t>
            </a:r>
            <a:r>
              <a:rPr lang="de-DE" dirty="0" err="1" smtClean="0"/>
              <a:t>werden.Dies</a:t>
            </a:r>
            <a:r>
              <a:rPr lang="de-DE" dirty="0" smtClean="0"/>
              <a:t> ist ein </a:t>
            </a:r>
            <a:r>
              <a:rPr lang="de-DE" dirty="0" err="1" smtClean="0"/>
              <a:t>Typoblindtext</a:t>
            </a:r>
            <a:r>
              <a:rPr lang="de-DE" dirty="0" smtClean="0"/>
              <a:t>. An ihm kann man sehen, ob alle Buchstaben da sind und wie sie aussehen. Manchmal benutzt man Worte wie </a:t>
            </a:r>
            <a:r>
              <a:rPr lang="de-DE" dirty="0" err="1" smtClean="0"/>
              <a:t>Hamburgefonts</a:t>
            </a:r>
            <a:r>
              <a:rPr lang="de-DE" dirty="0" smtClean="0"/>
              <a:t>, </a:t>
            </a:r>
            <a:r>
              <a:rPr lang="de-DE" dirty="0" err="1" smtClean="0"/>
              <a:t>Rafgenduks</a:t>
            </a:r>
            <a:r>
              <a:rPr lang="de-DE" dirty="0" smtClean="0"/>
              <a:t> Dies ist ein </a:t>
            </a:r>
            <a:r>
              <a:rPr lang="de-DE" dirty="0" err="1" smtClean="0"/>
              <a:t>Typoblindtext</a:t>
            </a:r>
            <a:r>
              <a:rPr lang="de-DE" dirty="0" smtClean="0"/>
              <a:t>. An ihm kann man sehen, ob alle Buchstaben da sind und wie sie aussehen. Manchmal benutzt man Worte wie </a:t>
            </a:r>
            <a:r>
              <a:rPr lang="de-DE" dirty="0" err="1" smtClean="0"/>
              <a:t>Hamburgefonts</a:t>
            </a:r>
            <a:r>
              <a:rPr lang="de-DE" dirty="0" smtClean="0"/>
              <a:t>, </a:t>
            </a:r>
            <a:r>
              <a:rPr lang="de-DE" dirty="0" err="1" smtClean="0"/>
              <a:t>Rafgenduks</a:t>
            </a:r>
            <a:r>
              <a:rPr lang="de-DE" dirty="0" smtClean="0"/>
              <a:t> oder </a:t>
            </a:r>
            <a:r>
              <a:rPr lang="de-DE" dirty="0" err="1" smtClean="0"/>
              <a:t>Handgloves</a:t>
            </a:r>
            <a:r>
              <a:rPr lang="de-DE" dirty="0" smtClean="0"/>
              <a:t>, um Schriften zu testen. Manchmal Sätze, die alle Buchstaben des Alphabets enthalten - man nennt diese Sätze »</a:t>
            </a:r>
            <a:r>
              <a:rPr lang="de-DE" dirty="0" err="1" smtClean="0"/>
              <a:t>Pangrams</a:t>
            </a:r>
            <a:r>
              <a:rPr lang="de-DE" dirty="0" smtClean="0"/>
              <a:t>«. Sehr bekannt ist dieser: The quick </a:t>
            </a:r>
            <a:r>
              <a:rPr lang="de-DE" dirty="0" err="1" smtClean="0"/>
              <a:t>brown</a:t>
            </a:r>
            <a:r>
              <a:rPr lang="de-DE" dirty="0" smtClean="0"/>
              <a:t> </a:t>
            </a:r>
            <a:r>
              <a:rPr lang="de-DE" dirty="0" err="1" smtClean="0"/>
              <a:t>fox</a:t>
            </a:r>
            <a:r>
              <a:rPr lang="de-DE" dirty="0" smtClean="0"/>
              <a:t> </a:t>
            </a:r>
            <a:r>
              <a:rPr lang="de-DE" dirty="0" err="1" smtClean="0"/>
              <a:t>jumps</a:t>
            </a:r>
            <a:r>
              <a:rPr lang="de-DE" dirty="0" smtClean="0"/>
              <a:t> </a:t>
            </a:r>
            <a:r>
              <a:rPr lang="de-DE" dirty="0" err="1" smtClean="0"/>
              <a:t>over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lazy</a:t>
            </a:r>
            <a:r>
              <a:rPr lang="de-DE" dirty="0" smtClean="0"/>
              <a:t> </a:t>
            </a:r>
            <a:r>
              <a:rPr lang="de-DE" dirty="0" err="1" smtClean="0"/>
              <a:t>old</a:t>
            </a:r>
            <a:r>
              <a:rPr lang="de-DE" dirty="0" smtClean="0"/>
              <a:t> </a:t>
            </a:r>
            <a:r>
              <a:rPr lang="de-DE" dirty="0" err="1" smtClean="0"/>
              <a:t>dog</a:t>
            </a:r>
            <a:r>
              <a:rPr lang="de-DE" dirty="0" smtClean="0"/>
              <a:t>. Oft werden in </a:t>
            </a:r>
            <a:r>
              <a:rPr lang="de-DE" dirty="0" err="1" smtClean="0"/>
              <a:t>Typoblindtexte</a:t>
            </a:r>
            <a:r>
              <a:rPr lang="de-DE" dirty="0" smtClean="0"/>
              <a:t> auch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57200" y="315334"/>
            <a:ext cx="5956300" cy="903865"/>
          </a:xfrm>
          <a:prstGeom prst="rect">
            <a:avLst/>
          </a:prstGeom>
        </p:spPr>
        <p:txBody>
          <a:bodyPr lIns="0" tIns="0" anchor="t" anchorCtr="0"/>
          <a:lstStyle>
            <a:lvl1pPr marL="0" indent="0">
              <a:lnSpc>
                <a:spcPts val="2200"/>
              </a:lnSpc>
              <a:spcBef>
                <a:spcPts val="0"/>
              </a:spcBef>
              <a:buNone/>
              <a:defRPr sz="1800" b="0" i="0" baseline="0">
                <a:latin typeface="TheSans UHH Bold Caps"/>
                <a:cs typeface="TheSans UHH Bold Cap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Manchmal Sätze, die alle Buchstaben des Alphabets enthalten man nennt diese Sätze </a:t>
            </a:r>
            <a:r>
              <a:rPr lang="de-DE" dirty="0" err="1" smtClean="0"/>
              <a:t>Pangrams</a:t>
            </a:r>
            <a:r>
              <a:rPr lang="de-DE" dirty="0" smtClean="0"/>
              <a:t>. Sehr bekannt ist dieser</a:t>
            </a:r>
          </a:p>
        </p:txBody>
      </p:sp>
      <p:sp>
        <p:nvSpPr>
          <p:cNvPr id="11" name="Datumsplatzhalter 2"/>
          <p:cNvSpPr>
            <a:spLocks noGrp="1"/>
          </p:cNvSpPr>
          <p:nvPr>
            <p:ph type="dt" sz="half" idx="10"/>
          </p:nvPr>
        </p:nvSpPr>
        <p:spPr>
          <a:xfrm>
            <a:off x="457200" y="6442393"/>
            <a:ext cx="907185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12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446388" y="6442393"/>
            <a:ext cx="4522788" cy="365125"/>
          </a:xfr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4375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24732" y="1714500"/>
            <a:ext cx="3913094" cy="4635500"/>
          </a:xfrm>
          <a:prstGeom prst="rect">
            <a:avLst/>
          </a:prstGeom>
        </p:spPr>
        <p:txBody>
          <a:bodyPr lIns="0" tIns="0" rIns="0" bIns="0"/>
          <a:lstStyle>
            <a:lvl1pPr marL="252000" indent="-252000">
              <a:lnSpc>
                <a:spcPts val="3050"/>
              </a:lnSpc>
              <a:spcBef>
                <a:spcPts val="0"/>
              </a:spcBef>
              <a:spcAft>
                <a:spcPts val="1100"/>
              </a:spcAft>
              <a:buClr>
                <a:srgbClr val="E2001A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1pPr>
            <a:lvl2pPr marL="504000" indent="-25200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3B515B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2pPr>
            <a:lvl3pPr marL="756000" indent="-25200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75858C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3pPr>
            <a:lvl4pPr marL="756000" indent="-25200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E2001A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4pPr>
            <a:lvl5pPr marL="756000" indent="-25200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E2001A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787195" y="1714500"/>
            <a:ext cx="3907543" cy="4635500"/>
          </a:xfrm>
          <a:prstGeom prst="rect">
            <a:avLst/>
          </a:prstGeom>
        </p:spPr>
        <p:txBody>
          <a:bodyPr lIns="0" tIns="0" bIns="0"/>
          <a:lstStyle>
            <a:lvl1pPr marL="252000" indent="-252000">
              <a:lnSpc>
                <a:spcPts val="3050"/>
              </a:lnSpc>
              <a:spcBef>
                <a:spcPts val="0"/>
              </a:spcBef>
              <a:spcAft>
                <a:spcPts val="1100"/>
              </a:spcAft>
              <a:buClr>
                <a:srgbClr val="009CD1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1pPr>
            <a:lvl2pPr marL="504000" indent="-25200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3B515B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2pPr>
            <a:lvl3pPr marL="756000" indent="-25200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75858C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3pPr>
            <a:lvl4pPr marL="756000" indent="-25200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009CD1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4pPr>
            <a:lvl5pPr marL="756000" indent="-25200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009CD1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t>‹#›</a:t>
            </a:fld>
            <a:endParaRPr lang="de-DE"/>
          </a:p>
        </p:txBody>
      </p:sp>
      <p:sp>
        <p:nvSpPr>
          <p:cNvPr id="13" name="Textplatzhalter 2"/>
          <p:cNvSpPr>
            <a:spLocks noGrp="1"/>
          </p:cNvSpPr>
          <p:nvPr>
            <p:ph type="body" idx="13" hasCustomPrompt="1"/>
          </p:nvPr>
        </p:nvSpPr>
        <p:spPr>
          <a:xfrm>
            <a:off x="424732" y="339700"/>
            <a:ext cx="5976068" cy="778297"/>
          </a:xfrm>
          <a:prstGeom prst="rect">
            <a:avLst/>
          </a:prstGeom>
        </p:spPr>
        <p:txBody>
          <a:bodyPr lIns="0" t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3200" b="0" i="0" baseline="0">
                <a:latin typeface="TheSans UHH Bold Caps"/>
                <a:cs typeface="TheSans UHH Bold Cap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85592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_text-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38244" y="1816100"/>
            <a:ext cx="3913094" cy="45339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50"/>
              </a:lnSpc>
              <a:spcBef>
                <a:spcPts val="0"/>
              </a:spcBef>
              <a:spcAft>
                <a:spcPts val="1100"/>
              </a:spcAft>
              <a:buClr>
                <a:srgbClr val="E2001A"/>
              </a:buClr>
              <a:buFont typeface="Arial"/>
              <a:buNone/>
              <a:defRPr sz="2000" baseline="0">
                <a:latin typeface="TheSans UHH Regular"/>
                <a:cs typeface="TheSans UHH Regular"/>
              </a:defRPr>
            </a:lvl1pPr>
            <a:lvl2pPr marL="252000" indent="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E2001A"/>
              </a:buClr>
              <a:buFont typeface="Arial"/>
              <a:buNone/>
              <a:defRPr sz="2400">
                <a:latin typeface="TheSans UHH Regular"/>
                <a:cs typeface="TheSans UHH Regular"/>
              </a:defRPr>
            </a:lvl2pPr>
            <a:lvl3pPr marL="504000" indent="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E2001A"/>
              </a:buClr>
              <a:buFont typeface="Arial"/>
              <a:buNone/>
              <a:defRPr sz="2400">
                <a:latin typeface="TheSans UHH Regular"/>
                <a:cs typeface="TheSans UHH Regular"/>
              </a:defRPr>
            </a:lvl3pPr>
            <a:lvl4pPr marL="504000" indent="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E2001A"/>
              </a:buClr>
              <a:buFont typeface="Arial"/>
              <a:buNone/>
              <a:defRPr sz="2400">
                <a:latin typeface="TheSans UHH Regular"/>
                <a:cs typeface="TheSans UHH Regular"/>
              </a:defRPr>
            </a:lvl4pPr>
            <a:lvl5pPr marL="504000" indent="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E2001A"/>
              </a:buClr>
              <a:buFont typeface="Arial"/>
              <a:buNone/>
              <a:defRPr sz="2400">
                <a:latin typeface="TheSans UHH Regular"/>
                <a:cs typeface="TheSans UHH Regular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Dies ist ein </a:t>
            </a:r>
            <a:r>
              <a:rPr lang="de-DE" dirty="0" err="1" smtClean="0"/>
              <a:t>Typoblindtext</a:t>
            </a:r>
            <a:r>
              <a:rPr lang="de-DE" dirty="0" smtClean="0"/>
              <a:t>. An ihm kann man sehen, ob alle Buchstaben da sind und wie sie aussehen. Manchmal benutzt man Worte wie </a:t>
            </a:r>
            <a:r>
              <a:rPr lang="de-DE" dirty="0" err="1" smtClean="0"/>
              <a:t>Hamburgefonts</a:t>
            </a:r>
            <a:r>
              <a:rPr lang="de-DE" dirty="0" smtClean="0"/>
              <a:t>, </a:t>
            </a:r>
            <a:r>
              <a:rPr lang="de-DE" dirty="0" err="1" smtClean="0"/>
              <a:t>Rafgenduks</a:t>
            </a:r>
            <a:r>
              <a:rPr lang="de-DE" dirty="0" smtClean="0"/>
              <a:t> oder </a:t>
            </a:r>
            <a:r>
              <a:rPr lang="de-DE" dirty="0" err="1" smtClean="0"/>
              <a:t>Handgloves</a:t>
            </a:r>
            <a:r>
              <a:rPr lang="de-DE" dirty="0" smtClean="0"/>
              <a:t>, um Schriften zu testen. Dies ist ein </a:t>
            </a:r>
            <a:r>
              <a:rPr lang="de-DE" dirty="0" err="1" smtClean="0"/>
              <a:t>Typoblindtext</a:t>
            </a:r>
            <a:r>
              <a:rPr lang="de-DE" dirty="0" smtClean="0"/>
              <a:t>. An ihm kann man sehen, ob alle Buchstaben da sind und wie sie aussehen. 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t>‹#›</a:t>
            </a:fld>
            <a:endParaRPr lang="de-DE"/>
          </a:p>
        </p:txBody>
      </p:sp>
      <p:sp>
        <p:nvSpPr>
          <p:cNvPr id="13" name="Textplatzhalter 2"/>
          <p:cNvSpPr>
            <a:spLocks noGrp="1"/>
          </p:cNvSpPr>
          <p:nvPr>
            <p:ph type="body" idx="13" hasCustomPrompt="1"/>
          </p:nvPr>
        </p:nvSpPr>
        <p:spPr>
          <a:xfrm>
            <a:off x="438244" y="339700"/>
            <a:ext cx="6000656" cy="778297"/>
          </a:xfrm>
          <a:prstGeom prst="rect">
            <a:avLst/>
          </a:prstGeom>
        </p:spPr>
        <p:txBody>
          <a:bodyPr lIns="0" t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3200" b="0" i="0" baseline="0">
                <a:latin typeface="TheSans UHH Bold Caps"/>
                <a:cs typeface="TheSans UHH Bold Cap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6514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1483199"/>
            <a:ext cx="9144000" cy="49263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TheSans UHH Bold Caps"/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0" y="1482247"/>
            <a:ext cx="9144000" cy="4927274"/>
          </a:xfrm>
          <a:prstGeom prst="rect">
            <a:avLst/>
          </a:prstGeom>
          <a:noFill/>
          <a:ln>
            <a:noFill/>
          </a:ln>
        </p:spPr>
        <p:txBody>
          <a:bodyPr lIns="0" tIns="0" bIns="0" anchor="ctr" anchorCtr="0"/>
          <a:lstStyle>
            <a:lvl1pPr marL="0" indent="0" algn="ctr">
              <a:spcBef>
                <a:spcPts val="0"/>
              </a:spcBef>
              <a:spcAft>
                <a:spcPts val="1100"/>
              </a:spcAft>
              <a:buClr>
                <a:srgbClr val="3B515B"/>
              </a:buClr>
              <a:buFont typeface="Wingdings" charset="2"/>
              <a:buNone/>
              <a:defRPr sz="2400" baseline="0">
                <a:latin typeface="TheSans UHH Regular"/>
                <a:cs typeface="TheSans UHH Regular"/>
              </a:defRPr>
            </a:lvl1pPr>
            <a:lvl2pPr marL="0" indent="0">
              <a:spcBef>
                <a:spcPts val="0"/>
              </a:spcBef>
              <a:spcAft>
                <a:spcPts val="1100"/>
              </a:spcAft>
              <a:buClr>
                <a:srgbClr val="3B515B"/>
              </a:buClr>
              <a:buFont typeface="Wingdings" charset="2"/>
              <a:buNone/>
              <a:defRPr sz="2400">
                <a:latin typeface="TheSans UHH Regular"/>
                <a:cs typeface="TheSans UHH Regular"/>
              </a:defRPr>
            </a:lvl2pPr>
            <a:lvl3pPr marL="0" indent="0">
              <a:spcBef>
                <a:spcPts val="0"/>
              </a:spcBef>
              <a:spcAft>
                <a:spcPts val="1100"/>
              </a:spcAft>
              <a:buClr>
                <a:srgbClr val="3B515B"/>
              </a:buClr>
              <a:buFont typeface="Wingdings" charset="2"/>
              <a:buNone/>
              <a:defRPr sz="2000">
                <a:latin typeface="TheSans UHH Regular"/>
                <a:cs typeface="TheSans UHH Regular"/>
              </a:defRPr>
            </a:lvl3pPr>
            <a:lvl4pPr marL="0" indent="0">
              <a:spcBef>
                <a:spcPts val="0"/>
              </a:spcBef>
              <a:spcAft>
                <a:spcPts val="1100"/>
              </a:spcAft>
              <a:buClr>
                <a:srgbClr val="3B515B"/>
              </a:buClr>
              <a:buFont typeface="Wingdings" charset="2"/>
              <a:buNone/>
              <a:defRPr sz="2000">
                <a:latin typeface="TheSans UHH Regular"/>
                <a:cs typeface="TheSans UHH Regular"/>
              </a:defRPr>
            </a:lvl4pPr>
            <a:lvl5pPr marL="0" indent="0">
              <a:spcBef>
                <a:spcPts val="0"/>
              </a:spcBef>
              <a:spcAft>
                <a:spcPts val="1100"/>
              </a:spcAft>
              <a:buClr>
                <a:srgbClr val="3B515B"/>
              </a:buClr>
              <a:buFont typeface="Wingdings" charset="2"/>
              <a:buNone/>
              <a:defRPr sz="2000">
                <a:latin typeface="TheSans UHH Regular"/>
                <a:cs typeface="TheSans UHH Regular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Grafiken, Tabellen etc.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t>‹#›</a:t>
            </a:fld>
            <a:endParaRPr lang="de-DE"/>
          </a:p>
        </p:txBody>
      </p:sp>
      <p:cxnSp>
        <p:nvCxnSpPr>
          <p:cNvPr id="11" name="Gerade Verbindung 10"/>
          <p:cNvCxnSpPr/>
          <p:nvPr userDrawn="1"/>
        </p:nvCxnSpPr>
        <p:spPr>
          <a:xfrm>
            <a:off x="0" y="1479941"/>
            <a:ext cx="9144000" cy="2791"/>
          </a:xfrm>
          <a:prstGeom prst="line">
            <a:avLst/>
          </a:prstGeom>
          <a:ln w="25400">
            <a:solidFill>
              <a:srgbClr val="009CD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platzhalter 2"/>
          <p:cNvSpPr>
            <a:spLocks noGrp="1"/>
          </p:cNvSpPr>
          <p:nvPr>
            <p:ph type="body" idx="13" hasCustomPrompt="1"/>
          </p:nvPr>
        </p:nvSpPr>
        <p:spPr>
          <a:xfrm>
            <a:off x="438244" y="339700"/>
            <a:ext cx="6000656" cy="778297"/>
          </a:xfrm>
          <a:prstGeom prst="rect">
            <a:avLst/>
          </a:prstGeom>
        </p:spPr>
        <p:txBody>
          <a:bodyPr lIns="0" t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3200" b="0" i="0" baseline="0">
                <a:latin typeface="TheSans UHH Bold Caps"/>
                <a:cs typeface="TheSans UHH Bold Cap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988172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296904" y="6442393"/>
            <a:ext cx="13898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000000"/>
                </a:solidFill>
                <a:latin typeface="TheSans UHH Regular"/>
                <a:cs typeface="TheSans UHH Regular"/>
              </a:defRPr>
            </a:lvl1pPr>
          </a:lstStyle>
          <a:p>
            <a:fld id="{43F0430C-3290-2846-9C5E-237D45BC81A9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9433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296904" y="6442393"/>
            <a:ext cx="13898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000000"/>
                </a:solidFill>
                <a:latin typeface="TheSans UHH Regular"/>
                <a:cs typeface="TheSans UHH Regular"/>
              </a:defRPr>
            </a:lvl1pPr>
          </a:lstStyle>
          <a:p>
            <a:fld id="{43F0430C-3290-2846-9C5E-237D45BC81A9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2251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emf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 userDrawn="1"/>
        </p:nvSpPr>
        <p:spPr>
          <a:xfrm flipV="1">
            <a:off x="0" y="6423314"/>
            <a:ext cx="9144000" cy="434686"/>
          </a:xfrm>
          <a:prstGeom prst="rect">
            <a:avLst/>
          </a:prstGeom>
          <a:solidFill>
            <a:srgbClr val="3B515B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TheSans UHH Bold Caps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442393"/>
            <a:ext cx="907185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latin typeface="TheSans UHH Regular"/>
                <a:cs typeface="TheSans UHH Regular"/>
              </a:defRPr>
            </a:lvl1pPr>
          </a:lstStyle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4463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 b="0" i="0">
                <a:solidFill>
                  <a:srgbClr val="000000"/>
                </a:solidFill>
                <a:latin typeface="TheSans UHH Regular"/>
                <a:cs typeface="TheSans UHH Regular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296904" y="6442393"/>
            <a:ext cx="13898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000000"/>
                </a:solidFill>
                <a:latin typeface="TheSans UHH Regular"/>
                <a:cs typeface="TheSans UHH Regular"/>
              </a:defRPr>
            </a:lvl1pPr>
          </a:lstStyle>
          <a:p>
            <a:fld id="{43F0430C-3290-2846-9C5E-237D45BC81A9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410352" y="0"/>
            <a:ext cx="2733648" cy="1479940"/>
          </a:xfrm>
          <a:prstGeom prst="rect">
            <a:avLst/>
          </a:prstGeom>
        </p:spPr>
      </p:pic>
      <p:cxnSp>
        <p:nvCxnSpPr>
          <p:cNvPr id="11" name="Gerade Verbindung 10"/>
          <p:cNvCxnSpPr/>
          <p:nvPr userDrawn="1"/>
        </p:nvCxnSpPr>
        <p:spPr>
          <a:xfrm>
            <a:off x="0" y="1479941"/>
            <a:ext cx="9144000" cy="2791"/>
          </a:xfrm>
          <a:prstGeom prst="line">
            <a:avLst/>
          </a:prstGeom>
          <a:ln w="25400">
            <a:solidFill>
              <a:srgbClr val="009CD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LT_logo_newsitem_150x150.png"/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6800" y="641350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1" r:id="rId2"/>
    <p:sldLayoutId id="2147483664" r:id="rId3"/>
    <p:sldLayoutId id="2147483667" r:id="rId4"/>
    <p:sldLayoutId id="2147483663" r:id="rId5"/>
    <p:sldLayoutId id="2147483669" r:id="rId6"/>
    <p:sldLayoutId id="2147483662" r:id="rId7"/>
    <p:sldLayoutId id="2147483674" r:id="rId8"/>
    <p:sldLayoutId id="2147483677" r:id="rId9"/>
    <p:sldLayoutId id="2147483678" r:id="rId10"/>
    <p:sldLayoutId id="2147483679" r:id="rId11"/>
    <p:sldLayoutId id="2147483680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TheSans UHH Bold Caps"/>
          <a:ea typeface="+mj-ea"/>
          <a:cs typeface="TheSans UHH Bold Cap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8.emf"/><Relationship Id="rId5" Type="http://schemas.openxmlformats.org/officeDocument/2006/relationships/image" Target="../media/image19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oed.com/" TargetMode="Externa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28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35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39.emf"/><Relationship Id="rId5" Type="http://schemas.openxmlformats.org/officeDocument/2006/relationships/oleObject" Target="../embeddings/oleObject5.bin"/><Relationship Id="rId6" Type="http://schemas.openxmlformats.org/officeDocument/2006/relationships/image" Target="../media/image40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41.emf"/><Relationship Id="rId5" Type="http://schemas.openxmlformats.org/officeDocument/2006/relationships/oleObject" Target="../embeddings/oleObject7.bin"/><Relationship Id="rId6" Type="http://schemas.openxmlformats.org/officeDocument/2006/relationships/image" Target="../media/image42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43.emf"/><Relationship Id="rId5" Type="http://schemas.openxmlformats.org/officeDocument/2006/relationships/oleObject" Target="../embeddings/oleObject9.bin"/><Relationship Id="rId6" Type="http://schemas.openxmlformats.org/officeDocument/2006/relationships/image" Target="../media/image44.emf"/><Relationship Id="rId7" Type="http://schemas.openxmlformats.org/officeDocument/2006/relationships/image" Target="../media/image45.jpe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5" Type="http://schemas.openxmlformats.org/officeDocument/2006/relationships/chart" Target="../charts/chart4.xml"/><Relationship Id="rId6" Type="http://schemas.openxmlformats.org/officeDocument/2006/relationships/chart" Target="../charts/chart5.xml"/><Relationship Id="rId7" Type="http://schemas.openxmlformats.org/officeDocument/2006/relationships/chart" Target="../charts/chart6.xml"/><Relationship Id="rId8" Type="http://schemas.openxmlformats.org/officeDocument/2006/relationships/chart" Target="../charts/chart7.xml"/><Relationship Id="rId9" Type="http://schemas.openxmlformats.org/officeDocument/2006/relationships/chart" Target="../charts/chart8.xml"/><Relationship Id="rId1" Type="http://schemas.openxmlformats.org/officeDocument/2006/relationships/slideLayout" Target="../slideLayouts/slideLayout10.xml"/><Relationship Id="rId2" Type="http://schemas.openxmlformats.org/officeDocument/2006/relationships/chart" Target="../charts/char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sttext.cc/" TargetMode="External"/><Relationship Id="rId4" Type="http://schemas.openxmlformats.org/officeDocument/2006/relationships/hyperlink" Target="http://nlp.stanford.edu/projects/glove" TargetMode="External"/><Relationship Id="rId5" Type="http://schemas.openxmlformats.org/officeDocument/2006/relationships/image" Target="../media/image49.jpe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de.google.com/archive/p/word2vec/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code.google.com/archive/p/word2vec/" TargetMode="External"/><Relationship Id="rId3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Relationship Id="rId3" Type="http://schemas.openxmlformats.org/officeDocument/2006/relationships/image" Target="../media/image60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Relationship Id="rId3" Type="http://schemas.openxmlformats.org/officeDocument/2006/relationships/image" Target="../media/image63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bucket.org/yoavgo/word2vecf" TargetMode="External"/><Relationship Id="rId4" Type="http://schemas.openxmlformats.org/officeDocument/2006/relationships/hyperlink" Target="http://ahogrammer.com/2017/01/20/the-list-of-pretrained-word-embeddings/" TargetMode="External"/><Relationship Id="rId5" Type="http://schemas.openxmlformats.org/officeDocument/2006/relationships/hyperlink" Target="https://github.com/google-research/bert" TargetMode="External"/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github.com/facebookresearch/fastText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599800"/>
            <a:ext cx="7772400" cy="1362075"/>
          </a:xfrm>
        </p:spPr>
        <p:txBody>
          <a:bodyPr/>
          <a:lstStyle/>
          <a:p>
            <a:r>
              <a:rPr lang="en-US" dirty="0" smtClean="0"/>
              <a:t>Dense Vector Representations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404651"/>
            <a:ext cx="7772400" cy="1500187"/>
          </a:xfrm>
        </p:spPr>
        <p:txBody>
          <a:bodyPr/>
          <a:lstStyle/>
          <a:p>
            <a:r>
              <a:rPr lang="en-US" dirty="0" smtClean="0"/>
              <a:t>LSA, Generative Topic Models (LDA), Neural Word </a:t>
            </a:r>
            <a:r>
              <a:rPr lang="en-US" dirty="0" err="1" smtClean="0"/>
              <a:t>Embeddings</a:t>
            </a:r>
            <a:r>
              <a:rPr lang="en-US" dirty="0" smtClean="0"/>
              <a:t> (word2vec)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3400" y="1600200"/>
            <a:ext cx="80010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AU" sz="1600" dirty="0" err="1"/>
              <a:t>Jurafsky</a:t>
            </a:r>
            <a:r>
              <a:rPr lang="en-AU" sz="1600" dirty="0"/>
              <a:t>, D. and Martin, J. H. (2018) Speech and Language Processing. An Introduction to Natural Language Processing, Computational Linguistics and Speech Recognition. Third Edition, Draft: Chapter </a:t>
            </a:r>
            <a:r>
              <a:rPr lang="en-AU" sz="1600" dirty="0" smtClean="0"/>
              <a:t>6</a:t>
            </a:r>
          </a:p>
          <a:p>
            <a:pPr marL="285750" indent="-285750">
              <a:buFont typeface="Arial"/>
              <a:buChar char="•"/>
            </a:pPr>
            <a:r>
              <a:rPr lang="en-AU" sz="1600" dirty="0" smtClean="0"/>
              <a:t>D</a:t>
            </a:r>
            <a:r>
              <a:rPr lang="en-AU" sz="1600" dirty="0"/>
              <a:t>. </a:t>
            </a:r>
            <a:r>
              <a:rPr lang="en-AU" sz="1600" dirty="0" err="1"/>
              <a:t>Blei</a:t>
            </a:r>
            <a:r>
              <a:rPr lang="en-AU" sz="1600" dirty="0"/>
              <a:t>. Introduction to probabilistic topic models. Communications of the ACM, 2012</a:t>
            </a:r>
          </a:p>
          <a:p>
            <a:pPr marL="285750" indent="-285750">
              <a:buFont typeface="Arial"/>
              <a:buChar char="•"/>
            </a:pPr>
            <a:r>
              <a:rPr lang="en-AU" sz="1600" dirty="0"/>
              <a:t>Mark </a:t>
            </a:r>
            <a:r>
              <a:rPr lang="en-AU" sz="1600" dirty="0" err="1"/>
              <a:t>Steyvers</a:t>
            </a:r>
            <a:r>
              <a:rPr lang="en-AU" sz="1600" dirty="0"/>
              <a:t>; Tom Griffiths (2007) "Probabilistic Topic Models" In: T. </a:t>
            </a:r>
            <a:r>
              <a:rPr lang="en-AU" sz="1600" dirty="0" err="1"/>
              <a:t>Landauer</a:t>
            </a:r>
            <a:r>
              <a:rPr lang="en-AU" sz="1600" dirty="0"/>
              <a:t>, D McNamara, S. Dennis, and W. </a:t>
            </a:r>
            <a:r>
              <a:rPr lang="en-AU" sz="1600" dirty="0" err="1"/>
              <a:t>Kintsch</a:t>
            </a:r>
            <a:r>
              <a:rPr lang="en-AU" sz="1600" dirty="0"/>
              <a:t> (</a:t>
            </a:r>
            <a:r>
              <a:rPr lang="en-AU" sz="1600" dirty="0" err="1"/>
              <a:t>eds</a:t>
            </a:r>
            <a:r>
              <a:rPr lang="en-AU" sz="1600" dirty="0"/>
              <a:t>), Handbook of Latent Semantic Analysis, Psychology Press.</a:t>
            </a:r>
          </a:p>
          <a:p>
            <a:pPr marL="285750" indent="-285750">
              <a:buFont typeface="Arial"/>
              <a:buChar char="•"/>
            </a:pPr>
            <a:r>
              <a:rPr lang="en-AU" sz="1600" dirty="0"/>
              <a:t>Tomas </a:t>
            </a:r>
            <a:r>
              <a:rPr lang="en-AU" sz="1600" dirty="0" err="1"/>
              <a:t>Mikolov</a:t>
            </a:r>
            <a:r>
              <a:rPr lang="en-AU" sz="1600" dirty="0"/>
              <a:t>, Kai Chen, Greg </a:t>
            </a:r>
            <a:r>
              <a:rPr lang="en-AU" sz="1600" dirty="0" err="1"/>
              <a:t>Corrado</a:t>
            </a:r>
            <a:r>
              <a:rPr lang="en-AU" sz="1600" dirty="0"/>
              <a:t>, and Jeffrey Dean. Efficient estimation of word representations in vector space. ICLR Workshop, 2013</a:t>
            </a:r>
            <a:r>
              <a:rPr lang="en-AU" sz="1600" dirty="0" smtClean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AU" sz="1600" dirty="0" smtClean="0"/>
              <a:t>IR </a:t>
            </a:r>
            <a:r>
              <a:rPr lang="en-AU" sz="1600" dirty="0"/>
              <a:t>Book Chapter 18: https://</a:t>
            </a:r>
            <a:r>
              <a:rPr lang="en-AU" sz="1600" dirty="0" err="1"/>
              <a:t>nlp.stanford.edu</a:t>
            </a:r>
            <a:r>
              <a:rPr lang="en-AU" sz="1600" dirty="0"/>
              <a:t>/IR-book/</a:t>
            </a:r>
            <a:r>
              <a:rPr lang="en-AU" sz="1600" dirty="0" err="1"/>
              <a:t>pdf</a:t>
            </a:r>
            <a:r>
              <a:rPr lang="en-AU" sz="1600" dirty="0"/>
              <a:t>/</a:t>
            </a:r>
            <a:r>
              <a:rPr lang="en-AU" sz="1600" dirty="0" err="1"/>
              <a:t>irbookonlinereading.pdf</a:t>
            </a:r>
            <a:endParaRPr lang="en-US" sz="1600" dirty="0"/>
          </a:p>
        </p:txBody>
      </p:sp>
      <p:sp>
        <p:nvSpPr>
          <p:cNvPr id="6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4" name="Rectangle 3"/>
          <p:cNvSpPr/>
          <p:nvPr/>
        </p:nvSpPr>
        <p:spPr>
          <a:xfrm>
            <a:off x="6429900" y="5643940"/>
            <a:ext cx="26492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Slides credit: Martin Riedl,</a:t>
            </a:r>
            <a:br>
              <a:rPr lang="en-US" dirty="0" smtClean="0"/>
            </a:br>
            <a:r>
              <a:rPr lang="en-US" dirty="0" smtClean="0"/>
              <a:t>Alexander </a:t>
            </a:r>
            <a:r>
              <a:rPr lang="en-US" dirty="0" err="1" smtClean="0"/>
              <a:t>Panchenko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3588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123825" indent="0">
              <a:buNone/>
            </a:pPr>
            <a:r>
              <a:rPr lang="en-US" sz="2200" dirty="0"/>
              <a:t>Suppose you see these sentences:</a:t>
            </a:r>
          </a:p>
          <a:p>
            <a:pPr marL="285750" indent="-161925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</a:rPr>
              <a:t>Ong </a:t>
            </a:r>
            <a:r>
              <a:rPr lang="en-US" sz="2200" dirty="0" err="1">
                <a:solidFill>
                  <a:srgbClr val="FF0000"/>
                </a:solidFill>
              </a:rPr>
              <a:t>choi</a:t>
            </a:r>
            <a:r>
              <a:rPr lang="en-US" sz="2200" dirty="0"/>
              <a:t> is delicious </a:t>
            </a:r>
            <a:r>
              <a:rPr lang="en-US" sz="2200" b="1" dirty="0">
                <a:latin typeface="TheSans UHH" charset="0"/>
                <a:ea typeface="TheSans UHH" charset="0"/>
                <a:cs typeface="TheSans UHH" charset="0"/>
              </a:rPr>
              <a:t>sautéed with garlic</a:t>
            </a:r>
            <a:r>
              <a:rPr lang="en-US" sz="2200" dirty="0"/>
              <a:t>. </a:t>
            </a:r>
          </a:p>
          <a:p>
            <a:pPr marL="285750" indent="-161925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</a:rPr>
              <a:t>Ong </a:t>
            </a:r>
            <a:r>
              <a:rPr lang="en-US" sz="2200" dirty="0" err="1">
                <a:solidFill>
                  <a:srgbClr val="FF0000"/>
                </a:solidFill>
              </a:rPr>
              <a:t>choi</a:t>
            </a:r>
            <a:r>
              <a:rPr lang="en-US" sz="2200" dirty="0"/>
              <a:t> is superb </a:t>
            </a:r>
            <a:r>
              <a:rPr lang="en-US" sz="2200" b="1" dirty="0">
                <a:latin typeface="TheSans UHH" charset="0"/>
                <a:ea typeface="TheSans UHH" charset="0"/>
                <a:cs typeface="TheSans UHH" charset="0"/>
              </a:rPr>
              <a:t>over rice</a:t>
            </a:r>
          </a:p>
          <a:p>
            <a:pPr marL="285750" indent="-161925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</a:rPr>
              <a:t>Ong </a:t>
            </a:r>
            <a:r>
              <a:rPr lang="en-US" sz="2200" dirty="0" err="1">
                <a:solidFill>
                  <a:srgbClr val="FF0000"/>
                </a:solidFill>
              </a:rPr>
              <a:t>choi</a:t>
            </a:r>
            <a:r>
              <a:rPr lang="en-US" sz="2200" dirty="0"/>
              <a:t> </a:t>
            </a:r>
            <a:r>
              <a:rPr lang="en-US" sz="2200" b="1" dirty="0">
                <a:latin typeface="TheSans UHH" charset="0"/>
                <a:ea typeface="TheSans UHH" charset="0"/>
                <a:cs typeface="TheSans UHH" charset="0"/>
              </a:rPr>
              <a:t>leaves</a:t>
            </a:r>
            <a:r>
              <a:rPr lang="en-US" sz="2200" dirty="0"/>
              <a:t> with salty </a:t>
            </a:r>
            <a:r>
              <a:rPr lang="en-US" sz="2200" dirty="0" smtClean="0"/>
              <a:t>sauces</a:t>
            </a:r>
          </a:p>
          <a:p>
            <a:pPr marL="285750" indent="-161925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200" dirty="0"/>
          </a:p>
          <a:p>
            <a:r>
              <a:rPr lang="en-US" sz="2200" dirty="0"/>
              <a:t>And you've also seen these:</a:t>
            </a:r>
          </a:p>
          <a:p>
            <a:pPr marL="347663" indent="-223838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</a:rPr>
              <a:t>…spinach</a:t>
            </a:r>
            <a:r>
              <a:rPr lang="en-US" sz="2200" dirty="0"/>
              <a:t> </a:t>
            </a:r>
            <a:r>
              <a:rPr lang="en-US" sz="2200" b="1" dirty="0">
                <a:latin typeface="TheSans UHH" charset="0"/>
                <a:ea typeface="TheSans UHH" charset="0"/>
                <a:cs typeface="TheSans UHH" charset="0"/>
              </a:rPr>
              <a:t>sautéed with garlic over rice</a:t>
            </a:r>
          </a:p>
          <a:p>
            <a:pPr marL="347663" indent="-223838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</a:rPr>
              <a:t>Chard stems</a:t>
            </a:r>
            <a:r>
              <a:rPr lang="en-US" sz="2200" dirty="0"/>
              <a:t> and </a:t>
            </a:r>
            <a:r>
              <a:rPr lang="en-US" sz="2200" b="1" dirty="0">
                <a:latin typeface="TheSans UHH" charset="0"/>
                <a:ea typeface="TheSans UHH" charset="0"/>
                <a:cs typeface="TheSans UHH" charset="0"/>
              </a:rPr>
              <a:t>leaves</a:t>
            </a:r>
            <a:r>
              <a:rPr lang="en-US" sz="2200" dirty="0"/>
              <a:t> are </a:t>
            </a:r>
            <a:r>
              <a:rPr lang="en-US" sz="2200" b="1" dirty="0">
                <a:latin typeface="TheSans UHH" charset="0"/>
                <a:ea typeface="TheSans UHH" charset="0"/>
                <a:cs typeface="TheSans UHH" charset="0"/>
              </a:rPr>
              <a:t>delicious</a:t>
            </a:r>
          </a:p>
          <a:p>
            <a:pPr marL="347663" indent="-223838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</a:rPr>
              <a:t>Collard greens</a:t>
            </a:r>
            <a:r>
              <a:rPr lang="en-US" sz="2200" dirty="0"/>
              <a:t> and other </a:t>
            </a:r>
            <a:r>
              <a:rPr lang="en-US" sz="2200" b="1" dirty="0">
                <a:latin typeface="TheSans UHH" charset="0"/>
                <a:ea typeface="TheSans UHH" charset="0"/>
                <a:cs typeface="TheSans UHH" charset="0"/>
              </a:rPr>
              <a:t>salty</a:t>
            </a:r>
            <a:r>
              <a:rPr lang="en-US" sz="2200" dirty="0"/>
              <a:t> leafy </a:t>
            </a:r>
            <a:r>
              <a:rPr lang="en-US" sz="2200" dirty="0" smtClean="0"/>
              <a:t>greens</a:t>
            </a:r>
          </a:p>
          <a:p>
            <a:pPr marL="347663" indent="-223838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200" dirty="0" smtClean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smtClean="0"/>
              <a:t>“</a:t>
            </a:r>
            <a:r>
              <a:rPr lang="en-US" dirty="0" err="1" smtClean="0"/>
              <a:t>ong</a:t>
            </a:r>
            <a:r>
              <a:rPr lang="en-US" dirty="0" smtClean="0"/>
              <a:t> </a:t>
            </a:r>
            <a:r>
              <a:rPr lang="en-US" dirty="0" err="1" smtClean="0"/>
              <a:t>choi</a:t>
            </a:r>
            <a:r>
              <a:rPr lang="en-US" dirty="0" smtClean="0"/>
              <a:t>” </a:t>
            </a:r>
            <a:r>
              <a:rPr lang="en-US" dirty="0"/>
              <a:t>mean?</a:t>
            </a:r>
          </a:p>
        </p:txBody>
      </p:sp>
      <p:sp>
        <p:nvSpPr>
          <p:cNvPr id="7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8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296904" y="6442393"/>
            <a:ext cx="1389896" cy="365125"/>
          </a:xfrm>
        </p:spPr>
        <p:txBody>
          <a:bodyPr/>
          <a:lstStyle/>
          <a:p>
            <a:fld id="{43F0430C-3290-2846-9C5E-237D45BC81A9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645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123825" indent="0">
              <a:buNone/>
            </a:pPr>
            <a:r>
              <a:rPr lang="en-US" sz="2200" dirty="0"/>
              <a:t>Suppose you see these sentences:</a:t>
            </a:r>
          </a:p>
          <a:p>
            <a:pPr marL="285750" indent="-161925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</a:rPr>
              <a:t>Ong </a:t>
            </a:r>
            <a:r>
              <a:rPr lang="en-US" sz="2200" dirty="0" err="1">
                <a:solidFill>
                  <a:srgbClr val="FF0000"/>
                </a:solidFill>
              </a:rPr>
              <a:t>choi</a:t>
            </a:r>
            <a:r>
              <a:rPr lang="en-US" sz="2200" dirty="0"/>
              <a:t> is delicious </a:t>
            </a:r>
            <a:r>
              <a:rPr lang="en-US" sz="2200" b="1" dirty="0">
                <a:latin typeface="TheSans UHH" charset="0"/>
                <a:ea typeface="TheSans UHH" charset="0"/>
                <a:cs typeface="TheSans UHH" charset="0"/>
              </a:rPr>
              <a:t>sautéed with garlic</a:t>
            </a:r>
            <a:r>
              <a:rPr lang="en-US" sz="2200" dirty="0"/>
              <a:t>. </a:t>
            </a:r>
          </a:p>
          <a:p>
            <a:pPr marL="285750" indent="-161925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</a:rPr>
              <a:t>Ong </a:t>
            </a:r>
            <a:r>
              <a:rPr lang="en-US" sz="2200" dirty="0" err="1">
                <a:solidFill>
                  <a:srgbClr val="FF0000"/>
                </a:solidFill>
              </a:rPr>
              <a:t>choi</a:t>
            </a:r>
            <a:r>
              <a:rPr lang="en-US" sz="2200" dirty="0"/>
              <a:t> is superb </a:t>
            </a:r>
            <a:r>
              <a:rPr lang="en-US" sz="2200" b="1" dirty="0">
                <a:latin typeface="TheSans UHH" charset="0"/>
                <a:ea typeface="TheSans UHH" charset="0"/>
                <a:cs typeface="TheSans UHH" charset="0"/>
              </a:rPr>
              <a:t>over rice</a:t>
            </a:r>
          </a:p>
          <a:p>
            <a:pPr marL="285750" indent="-161925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</a:rPr>
              <a:t>Ong </a:t>
            </a:r>
            <a:r>
              <a:rPr lang="en-US" sz="2200" dirty="0" err="1">
                <a:solidFill>
                  <a:srgbClr val="FF0000"/>
                </a:solidFill>
              </a:rPr>
              <a:t>choi</a:t>
            </a:r>
            <a:r>
              <a:rPr lang="en-US" sz="2200" dirty="0"/>
              <a:t> </a:t>
            </a:r>
            <a:r>
              <a:rPr lang="en-US" sz="2200" b="1" dirty="0">
                <a:latin typeface="TheSans UHH" charset="0"/>
                <a:ea typeface="TheSans UHH" charset="0"/>
                <a:cs typeface="TheSans UHH" charset="0"/>
              </a:rPr>
              <a:t>leaves</a:t>
            </a:r>
            <a:r>
              <a:rPr lang="en-US" sz="2200" dirty="0"/>
              <a:t> with salty </a:t>
            </a:r>
            <a:r>
              <a:rPr lang="en-US" sz="2200" dirty="0" smtClean="0"/>
              <a:t>sauces</a:t>
            </a:r>
          </a:p>
          <a:p>
            <a:pPr marL="285750" indent="-161925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200" dirty="0"/>
          </a:p>
          <a:p>
            <a:r>
              <a:rPr lang="en-US" sz="2200" dirty="0"/>
              <a:t>And you've also seen these:</a:t>
            </a:r>
          </a:p>
          <a:p>
            <a:pPr marL="347663" indent="-223838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</a:rPr>
              <a:t>…spinach</a:t>
            </a:r>
            <a:r>
              <a:rPr lang="en-US" sz="2200" dirty="0"/>
              <a:t> </a:t>
            </a:r>
            <a:r>
              <a:rPr lang="en-US" sz="2200" b="1" dirty="0">
                <a:latin typeface="TheSans UHH" charset="0"/>
                <a:ea typeface="TheSans UHH" charset="0"/>
                <a:cs typeface="TheSans UHH" charset="0"/>
              </a:rPr>
              <a:t>sautéed with garlic over rice</a:t>
            </a:r>
          </a:p>
          <a:p>
            <a:pPr marL="347663" indent="-223838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</a:rPr>
              <a:t>Chard stems</a:t>
            </a:r>
            <a:r>
              <a:rPr lang="en-US" sz="2200" dirty="0"/>
              <a:t> and </a:t>
            </a:r>
            <a:r>
              <a:rPr lang="en-US" sz="2200" b="1" dirty="0">
                <a:latin typeface="TheSans UHH" charset="0"/>
                <a:ea typeface="TheSans UHH" charset="0"/>
                <a:cs typeface="TheSans UHH" charset="0"/>
              </a:rPr>
              <a:t>leaves</a:t>
            </a:r>
            <a:r>
              <a:rPr lang="en-US" sz="2200" dirty="0"/>
              <a:t> are </a:t>
            </a:r>
            <a:r>
              <a:rPr lang="en-US" sz="2200" b="1" dirty="0">
                <a:latin typeface="TheSans UHH" charset="0"/>
                <a:ea typeface="TheSans UHH" charset="0"/>
                <a:cs typeface="TheSans UHH" charset="0"/>
              </a:rPr>
              <a:t>delicious</a:t>
            </a:r>
          </a:p>
          <a:p>
            <a:pPr marL="347663" indent="-223838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</a:rPr>
              <a:t>Collard greens</a:t>
            </a:r>
            <a:r>
              <a:rPr lang="en-US" sz="2200" dirty="0"/>
              <a:t> and other </a:t>
            </a:r>
            <a:r>
              <a:rPr lang="en-US" sz="2200" b="1" dirty="0">
                <a:latin typeface="TheSans UHH" charset="0"/>
                <a:ea typeface="TheSans UHH" charset="0"/>
                <a:cs typeface="TheSans UHH" charset="0"/>
              </a:rPr>
              <a:t>salty</a:t>
            </a:r>
            <a:r>
              <a:rPr lang="en-US" sz="2200" dirty="0"/>
              <a:t> leafy </a:t>
            </a:r>
            <a:r>
              <a:rPr lang="en-US" sz="2200" dirty="0" smtClean="0"/>
              <a:t>greens</a:t>
            </a:r>
          </a:p>
          <a:p>
            <a:pPr marL="347663" indent="-223838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200" dirty="0" smtClean="0"/>
          </a:p>
          <a:p>
            <a:r>
              <a:rPr lang="en-US" sz="2200" dirty="0" smtClean="0"/>
              <a:t>Conclusion:</a:t>
            </a:r>
          </a:p>
          <a:p>
            <a:pPr lvl="1"/>
            <a:r>
              <a:rPr lang="en-US" sz="2200" dirty="0" err="1" smtClean="0">
                <a:solidFill>
                  <a:srgbClr val="FF0000"/>
                </a:solidFill>
              </a:rPr>
              <a:t>Ong</a:t>
            </a:r>
            <a:r>
              <a:rPr lang="en-US" sz="2200" dirty="0" smtClean="0">
                <a:solidFill>
                  <a:srgbClr val="FF0000"/>
                </a:solidFill>
              </a:rPr>
              <a:t> </a:t>
            </a:r>
            <a:r>
              <a:rPr lang="en-US" sz="2200" dirty="0" err="1" smtClean="0">
                <a:solidFill>
                  <a:srgbClr val="FF0000"/>
                </a:solidFill>
              </a:rPr>
              <a:t>choi</a:t>
            </a:r>
            <a:r>
              <a:rPr lang="en-US" sz="2200" dirty="0" smtClean="0"/>
              <a:t> is a leafy green like spinach, chard, or collard greens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smtClean="0"/>
              <a:t>“</a:t>
            </a:r>
            <a:r>
              <a:rPr lang="en-US" dirty="0" err="1" smtClean="0"/>
              <a:t>ong</a:t>
            </a:r>
            <a:r>
              <a:rPr lang="en-US" dirty="0" smtClean="0"/>
              <a:t> </a:t>
            </a:r>
            <a:r>
              <a:rPr lang="en-US" dirty="0" err="1" smtClean="0"/>
              <a:t>choi</a:t>
            </a:r>
            <a:r>
              <a:rPr lang="en-US" dirty="0" smtClean="0"/>
              <a:t>” </a:t>
            </a:r>
            <a:r>
              <a:rPr lang="en-US" dirty="0"/>
              <a:t>mean?</a:t>
            </a:r>
          </a:p>
        </p:txBody>
      </p:sp>
      <p:sp>
        <p:nvSpPr>
          <p:cNvPr id="7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8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296904" y="6442393"/>
            <a:ext cx="1389896" cy="365125"/>
          </a:xfrm>
        </p:spPr>
        <p:txBody>
          <a:bodyPr/>
          <a:lstStyle/>
          <a:p>
            <a:fld id="{43F0430C-3290-2846-9C5E-237D45BC81A9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645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Ong </a:t>
            </a:r>
            <a:r>
              <a:rPr lang="en-US" dirty="0" err="1"/>
              <a:t>choi</a:t>
            </a:r>
            <a:r>
              <a:rPr lang="en-US" dirty="0"/>
              <a:t>: Ipomoea </a:t>
            </a:r>
            <a:r>
              <a:rPr lang="en-US" dirty="0" err="1"/>
              <a:t>aquatica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smtClean="0"/>
              <a:t>“Water Spinach”</a:t>
            </a:r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="" xmlns:a16="http://schemas.microsoft.com/office/drawing/2014/main" id="{1023B201-95EA-D042-8357-5FC3688E6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608" y="1566673"/>
            <a:ext cx="5680075" cy="4721102"/>
          </a:xfrm>
        </p:spPr>
      </p:pic>
      <p:sp>
        <p:nvSpPr>
          <p:cNvPr id="7" name="Rectangle 6"/>
          <p:cNvSpPr/>
          <p:nvPr/>
        </p:nvSpPr>
        <p:spPr>
          <a:xfrm rot="16200000">
            <a:off x="6559293" y="3723019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latin typeface="TheSans UHH" charset="0"/>
                <a:ea typeface="TheSans UHH" charset="0"/>
                <a:cs typeface="TheSans UHH" charset="0"/>
              </a:rPr>
              <a:t>Yamaguchi, Wikimedia Commons, public domain</a:t>
            </a:r>
          </a:p>
        </p:txBody>
      </p:sp>
      <p:sp>
        <p:nvSpPr>
          <p:cNvPr id="8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296904" y="6442393"/>
            <a:ext cx="1389896" cy="365125"/>
          </a:xfrm>
        </p:spPr>
        <p:txBody>
          <a:bodyPr/>
          <a:lstStyle/>
          <a:p>
            <a:fld id="{43F0430C-3290-2846-9C5E-237D45BC81A9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4821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57200" y="1625600"/>
            <a:ext cx="8229600" cy="1472342"/>
          </a:xfrm>
        </p:spPr>
        <p:txBody>
          <a:bodyPr/>
          <a:lstStyle/>
          <a:p>
            <a:r>
              <a:rPr lang="en-US" sz="2200" dirty="0" smtClean="0"/>
              <a:t>(a.k.a. term-document matrix in Information Retrieval)</a:t>
            </a:r>
          </a:p>
          <a:p>
            <a:r>
              <a:rPr lang="en-US" sz="2200" dirty="0" smtClean="0"/>
              <a:t>word vectors: characterizing word with the documents they occur in</a:t>
            </a:r>
          </a:p>
          <a:p>
            <a:r>
              <a:rPr lang="en-US" sz="2200" dirty="0" smtClean="0"/>
              <a:t>document vectors: characterizing documents with their words </a:t>
            </a:r>
            <a:endParaRPr lang="en-US" sz="2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Representation of Documents: The Vector Space Model (VSM)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13</a:t>
            </a:fld>
            <a:endParaRPr lang="de-DE" dirty="0"/>
          </a:p>
        </p:txBody>
      </p:sp>
      <p:graphicFrame>
        <p:nvGraphicFramePr>
          <p:cNvPr id="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72745"/>
              </p:ext>
            </p:extLst>
          </p:nvPr>
        </p:nvGraphicFramePr>
        <p:xfrm>
          <a:off x="1584322" y="3436584"/>
          <a:ext cx="6416677" cy="2547518"/>
        </p:xfrm>
        <a:graphic>
          <a:graphicData uri="http://schemas.openxmlformats.org/drawingml/2006/table">
            <a:tbl>
              <a:tblPr/>
              <a:tblGrid>
                <a:gridCol w="916462"/>
                <a:gridCol w="916462"/>
                <a:gridCol w="916462"/>
                <a:gridCol w="619292"/>
                <a:gridCol w="1215075"/>
                <a:gridCol w="916462"/>
                <a:gridCol w="916462"/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DejaVu Sans" charset="0"/>
                        <a:cs typeface="DejaVu Sans" charset="0"/>
                      </a:endParaRPr>
                    </a:p>
                  </a:txBody>
                  <a:tcPr marL="90000" marR="90000" marT="91440" marB="914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de-D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d1</a:t>
                      </a:r>
                    </a:p>
                  </a:txBody>
                  <a:tcPr marL="90000" marR="90000" marT="91440" marB="914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de-D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d2</a:t>
                      </a:r>
                    </a:p>
                  </a:txBody>
                  <a:tcPr marL="90000" marR="90000" marT="91440" marB="914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de-D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…</a:t>
                      </a:r>
                    </a:p>
                  </a:txBody>
                  <a:tcPr marL="90000" marR="90000" marT="91440" marB="914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de-D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di</a:t>
                      </a:r>
                    </a:p>
                  </a:txBody>
                  <a:tcPr marL="90000" marR="90000" marT="91440" marB="914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de-DE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…</a:t>
                      </a:r>
                    </a:p>
                  </a:txBody>
                  <a:tcPr marL="90000" marR="90000" marT="91440" marB="914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de-DE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dn</a:t>
                      </a:r>
                      <a:endParaRPr kumimoji="0" lang="de-DE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DejaVu Sans" charset="0"/>
                        <a:cs typeface="DejaVu Sans" charset="0"/>
                      </a:endParaRPr>
                    </a:p>
                  </a:txBody>
                  <a:tcPr marL="90000" marR="90000" marT="91440" marB="914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w1</a:t>
                      </a:r>
                    </a:p>
                  </a:txBody>
                  <a:tcPr marL="90000" marR="90000" marT="91440" marB="914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de-D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DejaVu Sans" charset="0"/>
                        <a:cs typeface="DejaVu Sans" charset="0"/>
                      </a:endParaRPr>
                    </a:p>
                  </a:txBody>
                  <a:tcPr marL="90000" marR="90000" marT="91440" marB="914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de-D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DejaVu Sans" charset="0"/>
                        <a:cs typeface="DejaVu Sans" charset="0"/>
                      </a:endParaRPr>
                    </a:p>
                  </a:txBody>
                  <a:tcPr marL="90000" marR="90000" marT="91440" marB="914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de-D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DejaVu Sans" charset="0"/>
                        <a:cs typeface="DejaVu Sans" charset="0"/>
                      </a:endParaRPr>
                    </a:p>
                  </a:txBody>
                  <a:tcPr marL="90000" marR="90000" marT="91440" marB="914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de-D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DejaVu Sans" charset="0"/>
                        <a:cs typeface="DejaVu Sans" charset="0"/>
                      </a:endParaRPr>
                    </a:p>
                  </a:txBody>
                  <a:tcPr marL="90000" marR="90000" marT="91440" marB="914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de-DE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DejaVu Sans" charset="0"/>
                        <a:cs typeface="DejaVu Sans" charset="0"/>
                      </a:endParaRPr>
                    </a:p>
                  </a:txBody>
                  <a:tcPr marL="90000" marR="90000" marT="91440" marB="914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de-DE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DejaVu Sans" charset="0"/>
                        <a:cs typeface="DejaVu Sans" charset="0"/>
                      </a:endParaRPr>
                    </a:p>
                  </a:txBody>
                  <a:tcPr marL="90000" marR="90000" marT="91440" marB="914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w2</a:t>
                      </a:r>
                    </a:p>
                  </a:txBody>
                  <a:tcPr marL="90000" marR="90000" marT="91440" marB="914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de-D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DejaVu Sans" charset="0"/>
                        <a:cs typeface="DejaVu Sans" charset="0"/>
                      </a:endParaRPr>
                    </a:p>
                  </a:txBody>
                  <a:tcPr marL="90000" marR="90000" marT="91440" marB="914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de-D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DejaVu Sans" charset="0"/>
                        <a:cs typeface="DejaVu Sans" charset="0"/>
                      </a:endParaRPr>
                    </a:p>
                  </a:txBody>
                  <a:tcPr marL="90000" marR="90000" marT="91440" marB="914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de-D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DejaVu Sans" charset="0"/>
                        <a:cs typeface="DejaVu Sans" charset="0"/>
                      </a:endParaRPr>
                    </a:p>
                  </a:txBody>
                  <a:tcPr marL="90000" marR="90000" marT="91440" marB="914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de-D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DejaVu Sans" charset="0"/>
                        <a:cs typeface="DejaVu Sans" charset="0"/>
                      </a:endParaRPr>
                    </a:p>
                  </a:txBody>
                  <a:tcPr marL="90000" marR="90000" marT="91440" marB="914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de-DE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DejaVu Sans" charset="0"/>
                        <a:cs typeface="DejaVu Sans" charset="0"/>
                      </a:endParaRPr>
                    </a:p>
                  </a:txBody>
                  <a:tcPr marL="90000" marR="90000" marT="91440" marB="914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de-DE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DejaVu Sans" charset="0"/>
                        <a:cs typeface="DejaVu Sans" charset="0"/>
                      </a:endParaRPr>
                    </a:p>
                  </a:txBody>
                  <a:tcPr marL="90000" marR="90000" marT="91440" marB="914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…</a:t>
                      </a:r>
                    </a:p>
                  </a:txBody>
                  <a:tcPr marL="90000" marR="90000" marT="91440" marB="914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de-D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DejaVu Sans" charset="0"/>
                        <a:cs typeface="DejaVu Sans" charset="0"/>
                      </a:endParaRPr>
                    </a:p>
                  </a:txBody>
                  <a:tcPr marL="90000" marR="90000" marT="91440" marB="914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de-D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DejaVu Sans" charset="0"/>
                        <a:cs typeface="DejaVu Sans" charset="0"/>
                      </a:endParaRPr>
                    </a:p>
                  </a:txBody>
                  <a:tcPr marL="90000" marR="90000" marT="91440" marB="914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de-D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DejaVu Sans" charset="0"/>
                        <a:cs typeface="DejaVu Sans" charset="0"/>
                      </a:endParaRPr>
                    </a:p>
                  </a:txBody>
                  <a:tcPr marL="90000" marR="90000" marT="91440" marB="914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de-D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DejaVu Sans" charset="0"/>
                        <a:cs typeface="DejaVu Sans" charset="0"/>
                      </a:endParaRPr>
                    </a:p>
                  </a:txBody>
                  <a:tcPr marL="90000" marR="90000" marT="91440" marB="914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de-D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DejaVu Sans" charset="0"/>
                        <a:cs typeface="DejaVu Sans" charset="0"/>
                      </a:endParaRPr>
                    </a:p>
                  </a:txBody>
                  <a:tcPr marL="90000" marR="90000" marT="91440" marB="914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de-DE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DejaVu Sans" charset="0"/>
                        <a:cs typeface="DejaVu Sans" charset="0"/>
                      </a:endParaRPr>
                    </a:p>
                  </a:txBody>
                  <a:tcPr marL="90000" marR="90000" marT="91440" marB="914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de-DE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wj</a:t>
                      </a:r>
                      <a:endParaRPr kumimoji="0" lang="de-D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DejaVu Sans" charset="0"/>
                        <a:cs typeface="DejaVu Sans" charset="0"/>
                      </a:endParaRPr>
                    </a:p>
                  </a:txBody>
                  <a:tcPr marL="90000" marR="90000" marT="91440" marB="914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de-D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DejaVu Sans" charset="0"/>
                        <a:cs typeface="DejaVu Sans" charset="0"/>
                      </a:endParaRPr>
                    </a:p>
                  </a:txBody>
                  <a:tcPr marL="90000" marR="90000" marT="91440" marB="914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de-D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DejaVu Sans" charset="0"/>
                        <a:cs typeface="DejaVu Sans" charset="0"/>
                      </a:endParaRPr>
                    </a:p>
                  </a:txBody>
                  <a:tcPr marL="90000" marR="90000" marT="91440" marB="914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de-D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DejaVu Sans" charset="0"/>
                        <a:cs typeface="DejaVu Sans" charset="0"/>
                      </a:endParaRPr>
                    </a:p>
                  </a:txBody>
                  <a:tcPr marL="90000" marR="90000" marT="91440" marB="914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n(</a:t>
                      </a:r>
                      <a:r>
                        <a:rPr kumimoji="0" lang="de-DE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di,wj</a:t>
                      </a: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)</a:t>
                      </a:r>
                    </a:p>
                  </a:txBody>
                  <a:tcPr marL="90000" marR="90000" marT="91440" marB="914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de-D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DejaVu Sans" charset="0"/>
                        <a:cs typeface="DejaVu Sans" charset="0"/>
                      </a:endParaRPr>
                    </a:p>
                  </a:txBody>
                  <a:tcPr marL="90000" marR="90000" marT="91440" marB="914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de-D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DejaVu Sans" charset="0"/>
                        <a:cs typeface="DejaVu Sans" charset="0"/>
                      </a:endParaRPr>
                    </a:p>
                  </a:txBody>
                  <a:tcPr marL="90000" marR="90000" marT="91440" marB="914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6D6F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de-DE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…</a:t>
                      </a:r>
                    </a:p>
                  </a:txBody>
                  <a:tcPr marL="90000" marR="90000" marT="91440" marB="914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de-D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DejaVu Sans" charset="0"/>
                        <a:cs typeface="DejaVu Sans" charset="0"/>
                      </a:endParaRPr>
                    </a:p>
                  </a:txBody>
                  <a:tcPr marL="90000" marR="90000" marT="91440" marB="914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de-D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DejaVu Sans" charset="0"/>
                        <a:cs typeface="DejaVu Sans" charset="0"/>
                      </a:endParaRPr>
                    </a:p>
                  </a:txBody>
                  <a:tcPr marL="90000" marR="90000" marT="91440" marB="914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de-D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DejaVu Sans" charset="0"/>
                        <a:cs typeface="DejaVu Sans" charset="0"/>
                      </a:endParaRPr>
                    </a:p>
                  </a:txBody>
                  <a:tcPr marL="90000" marR="90000" marT="91440" marB="914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de-D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DejaVu Sans" charset="0"/>
                        <a:cs typeface="DejaVu Sans" charset="0"/>
                      </a:endParaRPr>
                    </a:p>
                  </a:txBody>
                  <a:tcPr marL="90000" marR="90000" marT="91440" marB="914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de-D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DejaVu Sans" charset="0"/>
                        <a:cs typeface="DejaVu Sans" charset="0"/>
                      </a:endParaRPr>
                    </a:p>
                  </a:txBody>
                  <a:tcPr marL="90000" marR="90000" marT="91440" marB="914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de-D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DejaVu Sans" charset="0"/>
                        <a:cs typeface="DejaVu Sans" charset="0"/>
                      </a:endParaRPr>
                    </a:p>
                  </a:txBody>
                  <a:tcPr marL="90000" marR="90000" marT="91440" marB="914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de-DE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wm</a:t>
                      </a:r>
                      <a:endParaRPr kumimoji="0" lang="de-D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DejaVu Sans" charset="0"/>
                        <a:cs typeface="DejaVu Sans" charset="0"/>
                      </a:endParaRPr>
                    </a:p>
                  </a:txBody>
                  <a:tcPr marL="90000" marR="90000" marT="91440" marB="914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de-DE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DejaVu Sans" charset="0"/>
                        <a:cs typeface="DejaVu Sans" charset="0"/>
                      </a:endParaRPr>
                    </a:p>
                  </a:txBody>
                  <a:tcPr marL="90000" marR="90000" marT="91440" marB="914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de-D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DejaVu Sans" charset="0"/>
                        <a:cs typeface="DejaVu Sans" charset="0"/>
                      </a:endParaRPr>
                    </a:p>
                  </a:txBody>
                  <a:tcPr marL="90000" marR="90000" marT="91440" marB="914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de-D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DejaVu Sans" charset="0"/>
                        <a:cs typeface="DejaVu Sans" charset="0"/>
                      </a:endParaRPr>
                    </a:p>
                  </a:txBody>
                  <a:tcPr marL="90000" marR="90000" marT="91440" marB="914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de-D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DejaVu Sans" charset="0"/>
                        <a:cs typeface="DejaVu Sans" charset="0"/>
                      </a:endParaRPr>
                    </a:p>
                  </a:txBody>
                  <a:tcPr marL="90000" marR="90000" marT="91440" marB="914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de-D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DejaVu Sans" charset="0"/>
                        <a:cs typeface="DejaVu Sans" charset="0"/>
                      </a:endParaRPr>
                    </a:p>
                  </a:txBody>
                  <a:tcPr marL="90000" marR="90000" marT="91440" marB="914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de-DE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DejaVu Sans" charset="0"/>
                        <a:cs typeface="DejaVu Sans" charset="0"/>
                      </a:endParaRPr>
                    </a:p>
                  </a:txBody>
                  <a:tcPr marL="90000" marR="90000" marT="91440" marB="914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Text Box 53"/>
          <p:cNvSpPr txBox="1">
            <a:spLocks noChangeArrowheads="1"/>
          </p:cNvSpPr>
          <p:nvPr/>
        </p:nvSpPr>
        <p:spPr bwMode="auto">
          <a:xfrm rot="10800000">
            <a:off x="1046843" y="3230590"/>
            <a:ext cx="551090" cy="33131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eaVert" lIns="90000" tIns="46800" rIns="90000" bIns="46800">
            <a:spAutoFit/>
          </a:bodyPr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AU" sz="240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Words</a:t>
            </a:r>
            <a:endParaRPr lang="en-AU" sz="2400" dirty="0">
              <a:solidFill>
                <a:srgbClr val="000000"/>
              </a:solidFill>
              <a:ea typeface="DejaVu Sans" charset="0"/>
              <a:cs typeface="DejaVu Sans" charset="0"/>
            </a:endParaRPr>
          </a:p>
        </p:txBody>
      </p:sp>
      <p:sp>
        <p:nvSpPr>
          <p:cNvPr id="7" name="Text Box 54"/>
          <p:cNvSpPr txBox="1">
            <a:spLocks noChangeArrowheads="1"/>
          </p:cNvSpPr>
          <p:nvPr/>
        </p:nvSpPr>
        <p:spPr bwMode="auto">
          <a:xfrm>
            <a:off x="4003675" y="2992465"/>
            <a:ext cx="2016125" cy="52540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AU" sz="2800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Documents</a:t>
            </a:r>
            <a:endParaRPr lang="en-AU" sz="2800" dirty="0">
              <a:solidFill>
                <a:srgbClr val="000000"/>
              </a:solidFill>
              <a:ea typeface="DejaVu Sans" charset="0"/>
              <a:cs typeface="DejaVu Sans" charset="0"/>
            </a:endParaRPr>
          </a:p>
        </p:txBody>
      </p:sp>
      <p:sp>
        <p:nvSpPr>
          <p:cNvPr id="8" name="Text Box 55"/>
          <p:cNvSpPr txBox="1">
            <a:spLocks noChangeArrowheads="1"/>
          </p:cNvSpPr>
          <p:nvPr/>
        </p:nvSpPr>
        <p:spPr bwMode="auto">
          <a:xfrm>
            <a:off x="1295400" y="6116665"/>
            <a:ext cx="7056438" cy="371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AU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n(di, wj):= (number of words wj in document di) * term weighting</a:t>
            </a:r>
            <a:endParaRPr lang="en-AU" dirty="0">
              <a:solidFill>
                <a:srgbClr val="000000"/>
              </a:solidFill>
              <a:ea typeface="DejaVu Sans" charset="0"/>
              <a:cs typeface="DejaVu Sans" charset="0"/>
            </a:endParaRPr>
          </a:p>
        </p:txBody>
      </p:sp>
      <p:sp>
        <p:nvSpPr>
          <p:cNvPr id="9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10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993224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Two words are similar in meaning if their context vectors are similar</a:t>
            </a:r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14300"/>
            <a:ext cx="6175248" cy="778297"/>
          </a:xfrm>
        </p:spPr>
        <p:txBody>
          <a:bodyPr/>
          <a:lstStyle/>
          <a:p>
            <a:r>
              <a:rPr lang="en-US" dirty="0"/>
              <a:t>More common: </a:t>
            </a:r>
            <a:r>
              <a:rPr lang="en-US" dirty="0" smtClean="0"/>
              <a:t>word-word (term-context) matrix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5F3EF14-D0EA-3648-A881-4A5986659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00" y="2763158"/>
            <a:ext cx="7397599" cy="8776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139587"/>
            <a:ext cx="8648700" cy="1765300"/>
          </a:xfrm>
          <a:prstGeom prst="rect">
            <a:avLst/>
          </a:prstGeom>
        </p:spPr>
      </p:pic>
      <p:sp>
        <p:nvSpPr>
          <p:cNvPr id="8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10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296904" y="6442393"/>
            <a:ext cx="1389896" cy="365125"/>
          </a:xfrm>
        </p:spPr>
        <p:txBody>
          <a:bodyPr/>
          <a:lstStyle/>
          <a:p>
            <a:fld id="{43F0430C-3290-2846-9C5E-237D45BC81A9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346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sz="1600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14300"/>
            <a:ext cx="6175248" cy="778297"/>
          </a:xfrm>
        </p:spPr>
        <p:txBody>
          <a:bodyPr/>
          <a:lstStyle/>
          <a:p>
            <a:r>
              <a:rPr lang="en-US" dirty="0"/>
              <a:t>More common: </a:t>
            </a:r>
            <a:r>
              <a:rPr lang="en-US" dirty="0" smtClean="0"/>
              <a:t>word-word (term-context) matrix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64" y="1552740"/>
            <a:ext cx="8648700" cy="176530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xmlns="" id="{5B414293-A28B-0B4A-860A-D4AA3E9B1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7440" y="3257372"/>
            <a:ext cx="4803648" cy="3174340"/>
          </a:xfrm>
          <a:prstGeom prst="rect">
            <a:avLst/>
          </a:prstGeom>
        </p:spPr>
      </p:pic>
      <p:sp>
        <p:nvSpPr>
          <p:cNvPr id="10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11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296904" y="6442393"/>
            <a:ext cx="1389896" cy="365125"/>
          </a:xfrm>
        </p:spPr>
        <p:txBody>
          <a:bodyPr/>
          <a:lstStyle/>
          <a:p>
            <a:fld id="{43F0430C-3290-2846-9C5E-237D45BC81A9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6879805" y="4431727"/>
            <a:ext cx="21285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Do raw frequencies make sense here?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14284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Reminders from linear algebra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xmlns="" id="{1CEEEBFA-13AF-7348-B6DB-F3B6F631E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452" y="1557528"/>
            <a:ext cx="8839200" cy="1163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7E96976-8783-DD49-B051-A534C9295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848" y="2552910"/>
            <a:ext cx="2199525" cy="16571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829FBEB-6490-CC44-B388-9468134F7DF8}"/>
              </a:ext>
            </a:extLst>
          </p:cNvPr>
          <p:cNvSpPr txBox="1"/>
          <p:nvPr/>
        </p:nvSpPr>
        <p:spPr>
          <a:xfrm>
            <a:off x="1099949" y="3150665"/>
            <a:ext cx="179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length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AE8DA65-28F6-6F41-A908-3E2DCE16D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485" y="3759337"/>
            <a:ext cx="6595708" cy="2524673"/>
          </a:xfrm>
          <a:prstGeom prst="rect">
            <a:avLst/>
          </a:prstGeom>
        </p:spPr>
      </p:pic>
      <p:sp>
        <p:nvSpPr>
          <p:cNvPr id="10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11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296904" y="6442393"/>
            <a:ext cx="1389896" cy="365125"/>
          </a:xfrm>
        </p:spPr>
        <p:txBody>
          <a:bodyPr/>
          <a:lstStyle/>
          <a:p>
            <a:fld id="{43F0430C-3290-2846-9C5E-237D45BC81A9}" type="slidenum">
              <a:rPr lang="de-DE" smtClean="0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1576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Ask whether a context word is </a:t>
            </a:r>
            <a:r>
              <a:rPr lang="en-US" sz="2000" b="1" dirty="0"/>
              <a:t>particularly informative </a:t>
            </a:r>
            <a:r>
              <a:rPr lang="en-US" sz="2000" dirty="0"/>
              <a:t>about the target word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800" b="1" dirty="0" err="1"/>
              <a:t>Pointwise</a:t>
            </a:r>
            <a:r>
              <a:rPr lang="en-US" sz="2800" b="1" dirty="0"/>
              <a:t> mutual information</a:t>
            </a:r>
            <a:r>
              <a:rPr lang="en-US" sz="2800" dirty="0"/>
              <a:t>: </a:t>
            </a:r>
          </a:p>
          <a:p>
            <a:pPr marL="457200" lvl="1" indent="0">
              <a:buNone/>
            </a:pPr>
            <a:r>
              <a:rPr lang="en-US" dirty="0"/>
              <a:t>Do events x and y co-occur more than if they were independent?</a:t>
            </a:r>
          </a:p>
          <a:p>
            <a:pPr lvl="1"/>
            <a:endParaRPr lang="en-US" sz="1100" dirty="0"/>
          </a:p>
          <a:p>
            <a:endParaRPr lang="en-US" b="1" dirty="0"/>
          </a:p>
          <a:p>
            <a:pPr marL="0" lvl="1" indent="0">
              <a:buClr>
                <a:srgbClr val="CC0000"/>
              </a:buClr>
              <a:buNone/>
            </a:pPr>
            <a:endParaRPr lang="en-US" sz="2800" b="1" dirty="0"/>
          </a:p>
          <a:p>
            <a:pPr marL="0" lvl="1" indent="0">
              <a:buClr>
                <a:srgbClr val="CC0000"/>
              </a:buClr>
              <a:buNone/>
            </a:pPr>
            <a:r>
              <a:rPr lang="en-US" sz="2800" b="1" dirty="0"/>
              <a:t>PMI between two words</a:t>
            </a:r>
            <a:r>
              <a:rPr lang="en-US" sz="2800" dirty="0"/>
              <a:t>: </a:t>
            </a:r>
            <a:endParaRPr lang="en-US" sz="2800" dirty="0" smtClean="0"/>
          </a:p>
          <a:p>
            <a:pPr marL="0" lvl="1" indent="0">
              <a:buClr>
                <a:srgbClr val="CC0000"/>
              </a:buClr>
              <a:buNone/>
            </a:pPr>
            <a:r>
              <a:rPr lang="en-US" sz="2800" dirty="0"/>
              <a:t>	</a:t>
            </a:r>
            <a:r>
              <a:rPr lang="en-US" dirty="0" smtClean="0"/>
              <a:t>Do </a:t>
            </a:r>
            <a:r>
              <a:rPr lang="en-US" dirty="0"/>
              <a:t>words x and y co-occur more than if they were independent? </a:t>
            </a:r>
          </a:p>
          <a:p>
            <a:pPr>
              <a:buFont typeface="Wingdings" pitchFamily="-65" charset="2"/>
              <a:buNone/>
            </a:pPr>
            <a:endParaRPr lang="en-US" dirty="0">
              <a:latin typeface="Cambria Math" charset="0"/>
            </a:endParaRPr>
          </a:p>
          <a:p>
            <a:endParaRPr lang="en-US" sz="2000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14300"/>
            <a:ext cx="6126480" cy="778297"/>
          </a:xfrm>
        </p:spPr>
        <p:txBody>
          <a:bodyPr/>
          <a:lstStyle/>
          <a:p>
            <a:r>
              <a:rPr lang="en-US" dirty="0" err="1" smtClean="0"/>
              <a:t>pointwise</a:t>
            </a:r>
            <a:r>
              <a:rPr lang="en-US" dirty="0" smtClean="0"/>
              <a:t> mutual information</a:t>
            </a:r>
            <a:endParaRPr lang="en-US" dirty="0"/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009165"/>
              </p:ext>
            </p:extLst>
          </p:nvPr>
        </p:nvGraphicFramePr>
        <p:xfrm>
          <a:off x="2951338" y="3447288"/>
          <a:ext cx="3017838" cy="6360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0" name="Equation" r:id="rId3" imgW="1689100" imgH="355600" progId="Equation.3">
                  <p:embed/>
                </p:oleObj>
              </mc:Choice>
              <mc:Fallback>
                <p:oleObj name="Equation" r:id="rId3" imgW="16891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1338" y="3447288"/>
                        <a:ext cx="3017838" cy="636084"/>
                      </a:xfrm>
                      <a:prstGeom prst="rect">
                        <a:avLst/>
                      </a:prstGeom>
                      <a:noFill/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1338" y="5091572"/>
            <a:ext cx="5414052" cy="974830"/>
          </a:xfrm>
          <a:prstGeom prst="rect">
            <a:avLst/>
          </a:prstGeom>
        </p:spPr>
      </p:pic>
      <p:sp>
        <p:nvSpPr>
          <p:cNvPr id="9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10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296904" y="6442393"/>
            <a:ext cx="1389896" cy="365125"/>
          </a:xfrm>
        </p:spPr>
        <p:txBody>
          <a:bodyPr/>
          <a:lstStyle/>
          <a:p>
            <a:fld id="{43F0430C-3290-2846-9C5E-237D45BC81A9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4759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lvl="1" indent="-342900">
              <a:buClr>
                <a:srgbClr val="CC0000"/>
              </a:buClr>
            </a:pPr>
            <a:r>
              <a:rPr lang="en-US" sz="2400" dirty="0" smtClean="0">
                <a:solidFill>
                  <a:srgbClr val="000000"/>
                </a:solidFill>
              </a:rPr>
              <a:t>PMI ranges from -∞ to +∞</a:t>
            </a:r>
          </a:p>
          <a:p>
            <a:pPr marL="342900" lvl="1" indent="-342900">
              <a:buClr>
                <a:srgbClr val="CC0000"/>
              </a:buClr>
            </a:pPr>
            <a:r>
              <a:rPr lang="en-US" sz="2400" dirty="0" smtClean="0">
                <a:solidFill>
                  <a:srgbClr val="000000"/>
                </a:solidFill>
              </a:rPr>
              <a:t>Bu</a:t>
            </a:r>
            <a:r>
              <a:rPr lang="en-US" sz="2400" dirty="0" smtClean="0"/>
              <a:t>t </a:t>
            </a:r>
            <a:r>
              <a:rPr lang="en-US" sz="2400" dirty="0"/>
              <a:t>the negative values are problematic</a:t>
            </a:r>
          </a:p>
          <a:p>
            <a:pPr marL="685800" lvl="2" indent="-342900"/>
            <a:r>
              <a:rPr lang="en-US" sz="2400" dirty="0"/>
              <a:t>Things are co-occurring </a:t>
            </a:r>
            <a:r>
              <a:rPr lang="en-US" sz="2400" b="1" dirty="0">
                <a:latin typeface="TheSans UHH" charset="0"/>
                <a:ea typeface="TheSans UHH" charset="0"/>
                <a:cs typeface="TheSans UHH" charset="0"/>
              </a:rPr>
              <a:t>less than </a:t>
            </a:r>
            <a:r>
              <a:rPr lang="en-US" sz="2400" dirty="0"/>
              <a:t>we expect by chance</a:t>
            </a:r>
          </a:p>
          <a:p>
            <a:pPr marL="685800" lvl="2" indent="-342900"/>
            <a:r>
              <a:rPr lang="en-US" sz="2400" dirty="0"/>
              <a:t>Unreliable without enormous corpora</a:t>
            </a:r>
          </a:p>
          <a:p>
            <a:pPr marL="1028700" lvl="3" indent="-342900"/>
            <a:r>
              <a:rPr lang="en-US" dirty="0"/>
              <a:t>Imagine w1 and w2 whose probability is each 10</a:t>
            </a:r>
            <a:r>
              <a:rPr lang="en-US" baseline="30000" dirty="0"/>
              <a:t>-6</a:t>
            </a:r>
            <a:endParaRPr lang="en-US" dirty="0"/>
          </a:p>
          <a:p>
            <a:pPr marL="1028700" lvl="3" indent="-342900"/>
            <a:r>
              <a:rPr lang="en-US" dirty="0"/>
              <a:t>Hard to be sure p(w1,w2) is significantly different than 10</a:t>
            </a:r>
            <a:r>
              <a:rPr lang="en-US" baseline="30000" dirty="0"/>
              <a:t>-12</a:t>
            </a:r>
            <a:r>
              <a:rPr lang="en-US" dirty="0"/>
              <a:t> </a:t>
            </a:r>
          </a:p>
          <a:p>
            <a:pPr marL="685800" lvl="2" indent="-342900"/>
            <a:r>
              <a:rPr lang="en-US" sz="2400" dirty="0" smtClean="0"/>
              <a:t>“</a:t>
            </a:r>
            <a:r>
              <a:rPr lang="en-US" sz="2400" dirty="0" err="1"/>
              <a:t>unrelatedness</a:t>
            </a:r>
            <a:r>
              <a:rPr lang="en-US" sz="2400" dirty="0" smtClean="0"/>
              <a:t>” is a strange notion, given the size of the vocabulary; how does tiger-window vs. wall-tree compare? </a:t>
            </a:r>
            <a:endParaRPr lang="en-US" sz="2400" dirty="0"/>
          </a:p>
          <a:p>
            <a:pPr marL="342900" lvl="1" indent="-342900"/>
            <a:r>
              <a:rPr lang="en-US" sz="2400" dirty="0" smtClean="0"/>
              <a:t>Positive </a:t>
            </a:r>
            <a:r>
              <a:rPr lang="en-US" sz="2400" dirty="0"/>
              <a:t>PMI (PPMI) between word1 and word2: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Positive </a:t>
            </a:r>
            <a:r>
              <a:rPr lang="en-US" dirty="0" err="1"/>
              <a:t>Pointwise</a:t>
            </a:r>
            <a:r>
              <a:rPr lang="en-US" dirty="0"/>
              <a:t> Mutual Information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259" y="5392556"/>
            <a:ext cx="6909247" cy="881244"/>
          </a:xfrm>
          <a:prstGeom prst="rect">
            <a:avLst/>
          </a:prstGeom>
        </p:spPr>
      </p:pic>
      <p:sp>
        <p:nvSpPr>
          <p:cNvPr id="9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10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296904" y="6442393"/>
            <a:ext cx="1389896" cy="365125"/>
          </a:xfrm>
        </p:spPr>
        <p:txBody>
          <a:bodyPr/>
          <a:lstStyle/>
          <a:p>
            <a:fld id="{43F0430C-3290-2846-9C5E-237D45BC81A9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9688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Raise the context probabilities to e.g. </a:t>
            </a:r>
            <a:r>
              <a:rPr lang="en-US" dirty="0" smtClean="0"/>
              <a:t>α=</a:t>
            </a:r>
            <a:r>
              <a:rPr lang="en-US" dirty="0"/>
              <a:t>0.75:</a:t>
            </a:r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helps because </a:t>
            </a:r>
            <a:r>
              <a:rPr lang="en-US" dirty="0" smtClean="0"/>
              <a:t>P</a:t>
            </a:r>
            <a:r>
              <a:rPr lang="en-US" baseline="-25000" dirty="0" smtClean="0"/>
              <a:t>α</a:t>
            </a:r>
            <a:r>
              <a:rPr lang="en-US" dirty="0" smtClean="0"/>
              <a:t>(c) &gt; P(c) </a:t>
            </a:r>
            <a:r>
              <a:rPr lang="en-US" dirty="0"/>
              <a:t>for rare c</a:t>
            </a:r>
          </a:p>
          <a:p>
            <a:endParaRPr lang="en-US" dirty="0"/>
          </a:p>
          <a:p>
            <a:r>
              <a:rPr lang="en-US" dirty="0"/>
              <a:t>Consider two events, P(a) = .99 and P(b)=.</a:t>
            </a:r>
            <a:r>
              <a:rPr lang="en-US" dirty="0" smtClean="0"/>
              <a:t>01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Weighting PMI: Giving rare words higher probability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6064" y="2036316"/>
            <a:ext cx="4472660" cy="15801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4965" y="5003823"/>
            <a:ext cx="3154775" cy="755709"/>
          </a:xfrm>
          <a:prstGeom prst="rect">
            <a:avLst/>
          </a:prstGeom>
        </p:spPr>
      </p:pic>
      <p:sp>
        <p:nvSpPr>
          <p:cNvPr id="7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8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296904" y="6442393"/>
            <a:ext cx="1389896" cy="365125"/>
          </a:xfrm>
        </p:spPr>
        <p:txBody>
          <a:bodyPr/>
          <a:lstStyle/>
          <a:p>
            <a:fld id="{43F0430C-3290-2846-9C5E-237D45BC81A9}" type="slidenum">
              <a:rPr lang="de-DE" smtClean="0"/>
              <a:pPr/>
              <a:t>19</a:t>
            </a:fld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1639" y="5032453"/>
            <a:ext cx="3425322" cy="69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20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57200" y="1625600"/>
            <a:ext cx="8229600" cy="1472342"/>
          </a:xfrm>
        </p:spPr>
        <p:txBody>
          <a:bodyPr/>
          <a:lstStyle/>
          <a:p>
            <a:r>
              <a:rPr lang="en-US" sz="2000" dirty="0"/>
              <a:t>First thought: look in a </a:t>
            </a:r>
            <a:r>
              <a:rPr lang="en-US" sz="2000" dirty="0" smtClean="0"/>
              <a:t>dictionary, e.g.: 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www.oed.com</a:t>
            </a:r>
            <a:r>
              <a:rPr lang="en-US" sz="2000" dirty="0" smtClean="0"/>
              <a:t> 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words mean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970" y="1978431"/>
            <a:ext cx="7043174" cy="4383191"/>
          </a:xfrm>
          <a:prstGeom prst="rect">
            <a:avLst/>
          </a:prstGeom>
        </p:spPr>
      </p:pic>
      <p:sp>
        <p:nvSpPr>
          <p:cNvPr id="8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296904" y="6442393"/>
            <a:ext cx="1389896" cy="365125"/>
          </a:xfrm>
        </p:spPr>
        <p:txBody>
          <a:bodyPr/>
          <a:lstStyle/>
          <a:p>
            <a:fld id="{43F0430C-3290-2846-9C5E-237D45BC81A9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4179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smtClean="0"/>
              <a:t>PPMI and other plain vectors </a:t>
            </a:r>
            <a:r>
              <a:rPr lang="en-US" sz="2000" dirty="0"/>
              <a:t>are long (length |V|= 20,000 to 50,000) and </a:t>
            </a:r>
            <a:r>
              <a:rPr lang="en-US" sz="2000" dirty="0">
                <a:solidFill>
                  <a:srgbClr val="000000"/>
                </a:solidFill>
              </a:rPr>
              <a:t>sparse </a:t>
            </a:r>
            <a:r>
              <a:rPr lang="en-US" sz="2000" dirty="0"/>
              <a:t>(most elements are zero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r>
              <a:rPr lang="en-US" sz="2000" dirty="0" smtClean="0"/>
              <a:t>High dimensionality</a:t>
            </a:r>
          </a:p>
          <a:p>
            <a:pPr lvl="1"/>
            <a:r>
              <a:rPr lang="en-US" sz="1800" dirty="0" smtClean="0"/>
              <a:t>large </a:t>
            </a:r>
            <a:r>
              <a:rPr lang="en-US" sz="1800" dirty="0"/>
              <a:t>storage </a:t>
            </a:r>
            <a:r>
              <a:rPr lang="en-US" sz="1800" dirty="0" smtClean="0"/>
              <a:t>needed</a:t>
            </a:r>
          </a:p>
          <a:p>
            <a:pPr lvl="1"/>
            <a:r>
              <a:rPr lang="en-US" sz="1800" dirty="0" smtClean="0"/>
              <a:t>slow processing</a:t>
            </a:r>
          </a:p>
          <a:p>
            <a:endParaRPr lang="en-US" sz="2000" dirty="0" smtClean="0"/>
          </a:p>
          <a:p>
            <a:r>
              <a:rPr lang="en-US" sz="2000" dirty="0" smtClean="0"/>
              <a:t>Sparse Matrix</a:t>
            </a:r>
          </a:p>
          <a:p>
            <a:pPr lvl="1"/>
            <a:r>
              <a:rPr lang="en-US" sz="1800" dirty="0" smtClean="0"/>
              <a:t>Power </a:t>
            </a:r>
            <a:r>
              <a:rPr lang="en-US" sz="1800" dirty="0"/>
              <a:t>Law Distribution of frequencies</a:t>
            </a:r>
            <a:r>
              <a:rPr lang="en-US" sz="1800" dirty="0" smtClean="0"/>
              <a:t>: many </a:t>
            </a:r>
            <a:r>
              <a:rPr lang="en-US" sz="1800" dirty="0"/>
              <a:t>words occur only </a:t>
            </a:r>
            <a:r>
              <a:rPr lang="en-US" sz="1800" dirty="0" smtClean="0"/>
              <a:t>once</a:t>
            </a:r>
          </a:p>
          <a:p>
            <a:pPr lvl="1"/>
            <a:r>
              <a:rPr lang="en-US" sz="1800" dirty="0" smtClean="0"/>
              <a:t>many zeros</a:t>
            </a:r>
          </a:p>
          <a:p>
            <a:endParaRPr lang="en-US" sz="2000" dirty="0" smtClean="0"/>
          </a:p>
          <a:p>
            <a:r>
              <a:rPr lang="en-US" sz="2000" dirty="0" smtClean="0"/>
              <a:t>Lack of Generalization</a:t>
            </a:r>
          </a:p>
          <a:p>
            <a:pPr lvl="1"/>
            <a:r>
              <a:rPr lang="en-US" sz="1800" dirty="0" smtClean="0"/>
              <a:t>different words are distinct symbols, no matter how similar in meaning</a:t>
            </a:r>
          </a:p>
          <a:p>
            <a:pPr lvl="1"/>
            <a:r>
              <a:rPr lang="en-US" sz="1800" dirty="0"/>
              <a:t>e.g. synonyms are represented as different words, but </a:t>
            </a:r>
            <a:r>
              <a:rPr lang="en-US" sz="1800" dirty="0" smtClean="0"/>
              <a:t>should they be not mapped </a:t>
            </a:r>
            <a:r>
              <a:rPr lang="en-US" sz="1800" dirty="0"/>
              <a:t>onto the same </a:t>
            </a:r>
            <a:r>
              <a:rPr lang="en-US" sz="1800" dirty="0" smtClean="0"/>
              <a:t>concept?</a:t>
            </a:r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Challenges in the plain VSM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5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1091380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5" y="249238"/>
            <a:ext cx="6877050" cy="838200"/>
          </a:xfrm>
        </p:spPr>
        <p:txBody>
          <a:bodyPr/>
          <a:lstStyle/>
          <a:p>
            <a:pPr algn="l"/>
            <a:r>
              <a:rPr lang="en-AU" sz="3600" dirty="0" smtClean="0"/>
              <a:t>LSA – Latent Semantic Analysis</a:t>
            </a:r>
            <a:br>
              <a:rPr lang="en-AU" sz="3600" dirty="0" smtClean="0"/>
            </a:br>
            <a:r>
              <a:rPr lang="en-AU" sz="2800" dirty="0" smtClean="0"/>
              <a:t>What if the matrix was smaller?</a:t>
            </a:r>
            <a:endParaRPr lang="en-AU" sz="280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58775" y="1823111"/>
            <a:ext cx="8640763" cy="4789487"/>
          </a:xfrm>
        </p:spPr>
        <p:txBody>
          <a:bodyPr/>
          <a:lstStyle/>
          <a:p>
            <a:r>
              <a:rPr lang="en-AU" sz="2400" dirty="0" smtClean="0">
                <a:latin typeface="TheSans UHH" charset="0"/>
                <a:ea typeface="TheSans UHH" charset="0"/>
                <a:cs typeface="TheSans UHH" charset="0"/>
              </a:rPr>
              <a:t>Map Vector Space Model to a fixed lower number of dimensions</a:t>
            </a:r>
          </a:p>
          <a:p>
            <a:r>
              <a:rPr lang="en-AU" sz="2400" dirty="0" smtClean="0">
                <a:latin typeface="TheSans UHH" charset="0"/>
                <a:ea typeface="TheSans UHH" charset="0"/>
                <a:cs typeface="TheSans UHH" charset="0"/>
              </a:rPr>
              <a:t>Mapping reflects semantic association</a:t>
            </a:r>
          </a:p>
          <a:p>
            <a:pPr lvl="1"/>
            <a:r>
              <a:rPr lang="en-AU" sz="2400" dirty="0" smtClean="0">
                <a:latin typeface="TheSans UHH" charset="0"/>
                <a:ea typeface="TheSans UHH" charset="0"/>
                <a:cs typeface="TheSans UHH" charset="0"/>
              </a:rPr>
              <a:t>words with similar context should have a similar profile in the reduced dimension space</a:t>
            </a:r>
          </a:p>
          <a:p>
            <a:endParaRPr lang="en-AU" sz="2400" dirty="0" smtClean="0">
              <a:latin typeface="TheSans UHH" charset="0"/>
              <a:ea typeface="TheSans UHH" charset="0"/>
              <a:cs typeface="TheSans UHH" charset="0"/>
            </a:endParaRPr>
          </a:p>
          <a:p>
            <a:pPr>
              <a:buNone/>
            </a:pPr>
            <a:r>
              <a:rPr lang="en-AU" sz="2400" dirty="0" smtClean="0">
                <a:latin typeface="TheSans UHH" charset="0"/>
                <a:ea typeface="TheSans UHH" charset="0"/>
                <a:cs typeface="TheSans UHH" charset="0"/>
                <a:sym typeface="Wingdings" pitchFamily="2" charset="2"/>
              </a:rPr>
              <a:t>Map terms with similar meaning (in best case synonyms) to similar locations in a low dimensional space</a:t>
            </a:r>
          </a:p>
          <a:p>
            <a:pPr>
              <a:buNone/>
            </a:pPr>
            <a:r>
              <a:rPr lang="en-AU" sz="2400" dirty="0" smtClean="0">
                <a:latin typeface="TheSans UHH" charset="0"/>
                <a:ea typeface="TheSans UHH" charset="0"/>
                <a:cs typeface="TheSans UHH" charset="0"/>
                <a:sym typeface="Wingdings" pitchFamily="2" charset="2"/>
              </a:rPr>
              <a:t>Extract main dimensions of meaning and remove noisy </a:t>
            </a:r>
            <a:r>
              <a:rPr lang="en-AU" sz="2400" dirty="0">
                <a:latin typeface="TheSans UHH" charset="0"/>
                <a:ea typeface="TheSans UHH" charset="0"/>
                <a:cs typeface="TheSans UHH" charset="0"/>
                <a:sym typeface="Wingdings" pitchFamily="2" charset="2"/>
              </a:rPr>
              <a:t>dimensions </a:t>
            </a:r>
            <a:endParaRPr lang="en-AU" sz="2400" dirty="0">
              <a:latin typeface="TheSans UHH" charset="0"/>
              <a:ea typeface="TheSans UHH" charset="0"/>
              <a:cs typeface="TheSans UHH" charset="0"/>
            </a:endParaRPr>
          </a:p>
        </p:txBody>
      </p:sp>
      <p:sp>
        <p:nvSpPr>
          <p:cNvPr id="6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7296904" y="6442393"/>
            <a:ext cx="1389896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3F0430C-3290-2846-9C5E-237D45BC81A9}" type="slidenum">
              <a:rPr lang="de-DE" sz="1400" smtClean="0"/>
              <a:pPr algn="r"/>
              <a:t>21</a:t>
            </a:fld>
            <a:endParaRPr lang="de-DE" sz="1400" dirty="0"/>
          </a:p>
        </p:txBody>
      </p:sp>
      <p:sp>
        <p:nvSpPr>
          <p:cNvPr id="2" name="Rectangle 1"/>
          <p:cNvSpPr/>
          <p:nvPr/>
        </p:nvSpPr>
        <p:spPr>
          <a:xfrm>
            <a:off x="178798" y="6025716"/>
            <a:ext cx="88207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Scott </a:t>
            </a:r>
            <a:r>
              <a:rPr lang="en-US" sz="1000" dirty="0" err="1"/>
              <a:t>Deerwester</a:t>
            </a:r>
            <a:r>
              <a:rPr lang="en-US" sz="1000" dirty="0"/>
              <a:t>, Susan T. </a:t>
            </a:r>
            <a:r>
              <a:rPr lang="en-US" sz="1000" dirty="0" err="1"/>
              <a:t>Dumais</a:t>
            </a:r>
            <a:r>
              <a:rPr lang="en-US" sz="1000" dirty="0"/>
              <a:t>, George W. Furnas, Thomas K. </a:t>
            </a:r>
            <a:r>
              <a:rPr lang="en-US" sz="1000" dirty="0" err="1"/>
              <a:t>Landauer</a:t>
            </a:r>
            <a:r>
              <a:rPr lang="en-US" sz="1000" dirty="0"/>
              <a:t>, Richard </a:t>
            </a:r>
            <a:r>
              <a:rPr lang="en-US" sz="1000" dirty="0" err="1"/>
              <a:t>Harshman</a:t>
            </a:r>
            <a:r>
              <a:rPr lang="en-US" sz="1000" dirty="0"/>
              <a:t> (1990): Indexing by latent semantic analysis.  Journal of the Association for Information Science and Technology 41(6):391-407</a:t>
            </a:r>
          </a:p>
        </p:txBody>
      </p:sp>
    </p:spTree>
    <p:extLst>
      <p:ext uri="{BB962C8B-B14F-4D97-AF65-F5344CB8AC3E}">
        <p14:creationId xmlns:p14="http://schemas.microsoft.com/office/powerpoint/2010/main" val="269138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5970" y="3887490"/>
            <a:ext cx="4803932" cy="2412641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28600" y="26432"/>
            <a:ext cx="6877050" cy="838200"/>
          </a:xfrm>
        </p:spPr>
        <p:txBody>
          <a:bodyPr/>
          <a:lstStyle/>
          <a:p>
            <a:pPr algn="l"/>
            <a:r>
              <a:rPr lang="en-AU" sz="3600" dirty="0" smtClean="0"/>
              <a:t>Singular Value Decomposition (SVD)</a:t>
            </a:r>
            <a:br>
              <a:rPr lang="en-AU" sz="3600" dirty="0" smtClean="0"/>
            </a:br>
            <a:r>
              <a:rPr lang="en-AU" sz="2000" b="0" i="1" dirty="0" smtClean="0"/>
              <a:t>The Method used by LSA</a:t>
            </a:r>
            <a:endParaRPr lang="en-AU" sz="2000" b="0" i="1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228600" y="1449090"/>
            <a:ext cx="8640763" cy="478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9388" marR="0" lvl="0" indent="-1793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AU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eSans UHH" charset="0"/>
                <a:ea typeface="TheSans UHH" charset="0"/>
                <a:cs typeface="TheSans UHH" charset="0"/>
              </a:rPr>
              <a:t>term-document matrix </a:t>
            </a:r>
            <a:r>
              <a:rPr kumimoji="0" lang="en-AU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eSans UHH" charset="0"/>
                <a:ea typeface="TheSans UHH" charset="0"/>
                <a:cs typeface="TheSans UHH" charset="0"/>
              </a:rPr>
              <a:t>A</a:t>
            </a:r>
            <a:r>
              <a:rPr kumimoji="0" lang="en-AU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eSans UHH" charset="0"/>
                <a:ea typeface="TheSans UHH" charset="0"/>
                <a:cs typeface="TheSans UHH" charset="0"/>
              </a:rPr>
              <a:t> can be decomposed by Singular Value Decomposition (SVD) into:</a:t>
            </a:r>
            <a:br>
              <a:rPr kumimoji="0" lang="en-AU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eSans UHH" charset="0"/>
                <a:ea typeface="TheSans UHH" charset="0"/>
                <a:cs typeface="TheSans UHH" charset="0"/>
              </a:rPr>
            </a:br>
            <a:r>
              <a:rPr kumimoji="0" lang="en-AU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eSans UHH" charset="0"/>
                <a:ea typeface="TheSans UHH" charset="0"/>
                <a:cs typeface="TheSans UHH" charset="0"/>
              </a:rPr>
              <a:t>A = U</a:t>
            </a:r>
            <a:r>
              <a:rPr kumimoji="0" lang="en-AU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eSans UHH" charset="0"/>
                <a:ea typeface="TheSans UHH" charset="0"/>
                <a:cs typeface="TheSans UHH" charset="0"/>
                <a:sym typeface="Wingdings"/>
              </a:rPr>
              <a:t>SV</a:t>
            </a:r>
            <a:r>
              <a:rPr kumimoji="0" lang="en-AU" sz="2000" b="1" i="0" u="none" strike="noStrike" kern="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eSans UHH" charset="0"/>
                <a:ea typeface="TheSans UHH" charset="0"/>
                <a:cs typeface="TheSans UHH" charset="0"/>
                <a:sym typeface="Wingdings"/>
              </a:rPr>
              <a:t>T</a:t>
            </a:r>
            <a:r>
              <a:rPr kumimoji="0" lang="en-AU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eSans UHH" charset="0"/>
                <a:ea typeface="TheSans UHH" charset="0"/>
                <a:cs typeface="TheSans UHH" charset="0"/>
                <a:sym typeface="Wingdings"/>
              </a:rPr>
              <a:t> </a:t>
            </a:r>
            <a:r>
              <a:rPr kumimoji="0" lang="en-AU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eSans UHH" charset="0"/>
                <a:ea typeface="TheSans UHH" charset="0"/>
                <a:cs typeface="TheSans UHH" charset="0"/>
                <a:sym typeface="Wingdings"/>
              </a:rPr>
              <a:t>where</a:t>
            </a:r>
          </a:p>
          <a:p>
            <a:pPr marL="349250" marR="0" lvl="1" indent="-1682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AU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eSans UHH" charset="0"/>
                <a:ea typeface="TheSans UHH" charset="0"/>
                <a:cs typeface="TheSans UHH" charset="0"/>
                <a:sym typeface="Wingdings"/>
              </a:rPr>
              <a:t>U</a:t>
            </a:r>
            <a:r>
              <a:rPr kumimoji="0" lang="en-AU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eSans UHH" charset="0"/>
                <a:ea typeface="TheSans UHH" charset="0"/>
                <a:cs typeface="TheSans UHH" charset="0"/>
                <a:sym typeface="Wingdings"/>
              </a:rPr>
              <a:t>: columns are the Eigenvectors of </a:t>
            </a:r>
            <a:r>
              <a:rPr kumimoji="0" lang="en-AU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eSans UHH" charset="0"/>
                <a:ea typeface="TheSans UHH" charset="0"/>
                <a:cs typeface="TheSans UHH" charset="0"/>
                <a:sym typeface="Wingdings"/>
              </a:rPr>
              <a:t>AA</a:t>
            </a:r>
            <a:r>
              <a:rPr kumimoji="0" lang="en-AU" sz="1800" b="1" i="0" u="none" strike="noStrike" kern="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eSans UHH" charset="0"/>
                <a:ea typeface="TheSans UHH" charset="0"/>
                <a:cs typeface="TheSans UHH" charset="0"/>
                <a:sym typeface="Wingdings"/>
              </a:rPr>
              <a:t>T </a:t>
            </a:r>
            <a:r>
              <a:rPr kumimoji="0" lang="en-AU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eSans UHH" charset="0"/>
                <a:ea typeface="TheSans UHH" charset="0"/>
                <a:cs typeface="TheSans UHH" charset="0"/>
                <a:sym typeface="Wingdings"/>
              </a:rPr>
              <a:t>(“left” EVs)</a:t>
            </a:r>
          </a:p>
          <a:p>
            <a:pPr marL="349250" marR="0" lvl="1" indent="-1682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AU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eSans UHH" charset="0"/>
                <a:ea typeface="TheSans UHH" charset="0"/>
                <a:cs typeface="TheSans UHH" charset="0"/>
                <a:sym typeface="Wingdings"/>
              </a:rPr>
              <a:t>S</a:t>
            </a:r>
            <a:r>
              <a:rPr kumimoji="0" lang="en-AU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eSans UHH" charset="0"/>
                <a:ea typeface="TheSans UHH" charset="0"/>
                <a:cs typeface="TheSans UHH" charset="0"/>
                <a:sym typeface="Wingdings"/>
              </a:rPr>
              <a:t>: diagonal matrix of </a:t>
            </a:r>
            <a:r>
              <a:rPr kumimoji="0" lang="en-AU" sz="1800" b="0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eSans UHH" charset="0"/>
                <a:ea typeface="TheSans UHH" charset="0"/>
                <a:cs typeface="TheSans UHH" charset="0"/>
                <a:sym typeface="Wingdings"/>
              </a:rPr>
              <a:t>singular values</a:t>
            </a:r>
            <a:r>
              <a:rPr kumimoji="0" lang="en-AU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eSans UHH" charset="0"/>
                <a:ea typeface="TheSans UHH" charset="0"/>
                <a:cs typeface="TheSans UHH" charset="0"/>
                <a:sym typeface="Wingdings"/>
              </a:rPr>
              <a:t>: square roots of </a:t>
            </a:r>
            <a:r>
              <a:rPr kumimoji="0" lang="en-AU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eSans UHH" charset="0"/>
                <a:ea typeface="TheSans UHH" charset="0"/>
                <a:cs typeface="TheSans UHH" charset="0"/>
                <a:sym typeface="Wingdings"/>
              </a:rPr>
              <a:t>Eigenvalues</a:t>
            </a:r>
            <a:endParaRPr kumimoji="0" lang="en-AU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heSans UHH" charset="0"/>
              <a:ea typeface="TheSans UHH" charset="0"/>
              <a:cs typeface="TheSans UHH" charset="0"/>
              <a:sym typeface="Wingdings"/>
            </a:endParaRPr>
          </a:p>
          <a:p>
            <a:pPr marL="349250" marR="0" lvl="1" indent="-1682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AU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eSans UHH" charset="0"/>
                <a:ea typeface="TheSans UHH" charset="0"/>
                <a:cs typeface="TheSans UHH" charset="0"/>
                <a:sym typeface="Wingdings"/>
              </a:rPr>
              <a:t>V</a:t>
            </a:r>
            <a:r>
              <a:rPr kumimoji="0" lang="en-AU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eSans UHH" charset="0"/>
                <a:ea typeface="TheSans UHH" charset="0"/>
                <a:cs typeface="TheSans UHH" charset="0"/>
                <a:sym typeface="Wingdings"/>
              </a:rPr>
              <a:t>:  columns are the “right” Eigenvectors of </a:t>
            </a:r>
            <a:r>
              <a:rPr kumimoji="0" lang="en-AU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eSans UHH" charset="0"/>
                <a:ea typeface="TheSans UHH" charset="0"/>
                <a:cs typeface="TheSans UHH" charset="0"/>
                <a:sym typeface="Wingdings"/>
              </a:rPr>
              <a:t>A</a:t>
            </a:r>
            <a:r>
              <a:rPr kumimoji="0" lang="en-AU" sz="1800" b="1" i="0" u="none" strike="noStrike" kern="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eSans UHH" charset="0"/>
                <a:ea typeface="TheSans UHH" charset="0"/>
                <a:cs typeface="TheSans UHH" charset="0"/>
                <a:sym typeface="Wingdings"/>
              </a:rPr>
              <a:t>T</a:t>
            </a:r>
            <a:r>
              <a:rPr kumimoji="0" lang="en-AU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eSans UHH" charset="0"/>
                <a:ea typeface="TheSans UHH" charset="0"/>
                <a:cs typeface="TheSans UHH" charset="0"/>
                <a:sym typeface="Wingdings"/>
              </a:rPr>
              <a:t>A</a:t>
            </a:r>
            <a:r>
              <a:rPr kumimoji="0" lang="en-AU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eSans UHH" charset="0"/>
                <a:ea typeface="TheSans UHH" charset="0"/>
                <a:cs typeface="TheSans UHH" charset="0"/>
                <a:sym typeface="Wingdings"/>
              </a:rPr>
              <a:t> (“right” EVs)</a:t>
            </a:r>
          </a:p>
          <a:p>
            <a:pPr marL="179388" marR="0" lvl="0" indent="-1793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AU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eSans UHH" charset="0"/>
                <a:ea typeface="TheSans UHH" charset="0"/>
                <a:cs typeface="TheSans UHH" charset="0"/>
                <a:sym typeface="Wingdings"/>
              </a:rPr>
              <a:t>can order the singular values in decreasing order. There are methods to iteratively compute singular values, starting from the largest.</a:t>
            </a:r>
          </a:p>
          <a:p>
            <a:pPr marL="179388" marR="0" lvl="0" indent="-1793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AU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eSans UHH" charset="0"/>
                <a:ea typeface="TheSans UHH" charset="0"/>
                <a:cs typeface="TheSans UHH" charset="0"/>
                <a:sym typeface="Wingdings"/>
              </a:rPr>
              <a:t>approximating the original </a:t>
            </a:r>
            <a:br>
              <a:rPr kumimoji="0" lang="en-AU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eSans UHH" charset="0"/>
                <a:ea typeface="TheSans UHH" charset="0"/>
                <a:cs typeface="TheSans UHH" charset="0"/>
                <a:sym typeface="Wingdings"/>
              </a:rPr>
            </a:br>
            <a:r>
              <a:rPr kumimoji="0" lang="en-AU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eSans UHH" charset="0"/>
                <a:ea typeface="TheSans UHH" charset="0"/>
                <a:cs typeface="TheSans UHH" charset="0"/>
                <a:sym typeface="Wingdings"/>
              </a:rPr>
              <a:t>matrix by the k most important </a:t>
            </a:r>
            <a:br>
              <a:rPr kumimoji="0" lang="en-AU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eSans UHH" charset="0"/>
                <a:ea typeface="TheSans UHH" charset="0"/>
                <a:cs typeface="TheSans UHH" charset="0"/>
                <a:sym typeface="Wingdings"/>
              </a:rPr>
            </a:br>
            <a:r>
              <a:rPr kumimoji="0" lang="en-AU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eSans UHH" charset="0"/>
                <a:ea typeface="TheSans UHH" charset="0"/>
                <a:cs typeface="TheSans UHH" charset="0"/>
                <a:sym typeface="Wingdings"/>
              </a:rPr>
              <a:t>dimensions (topics) in the SVD </a:t>
            </a:r>
            <a:br>
              <a:rPr kumimoji="0" lang="en-AU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eSans UHH" charset="0"/>
                <a:ea typeface="TheSans UHH" charset="0"/>
                <a:cs typeface="TheSans UHH" charset="0"/>
                <a:sym typeface="Wingdings"/>
              </a:rPr>
            </a:br>
            <a:r>
              <a:rPr kumimoji="0" lang="en-AU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eSans UHH" charset="0"/>
                <a:ea typeface="TheSans UHH" charset="0"/>
                <a:cs typeface="TheSans UHH" charset="0"/>
                <a:sym typeface="Wingdings"/>
              </a:rPr>
              <a:t>representation:</a:t>
            </a:r>
          </a:p>
          <a:p>
            <a:pPr marL="180975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AU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eSans UHH" charset="0"/>
                <a:ea typeface="TheSans UHH" charset="0"/>
                <a:cs typeface="TheSans UHH" charset="0"/>
              </a:rPr>
              <a:t>A</a:t>
            </a:r>
            <a:r>
              <a:rPr kumimoji="0" lang="en-AU" sz="1800" b="1" i="0" u="none" strike="noStrike" kern="0" cap="none" spc="0" normalizeH="0" baseline="-2500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eSans UHH" charset="0"/>
                <a:ea typeface="TheSans UHH" charset="0"/>
                <a:cs typeface="TheSans UHH" charset="0"/>
              </a:rPr>
              <a:t>k</a:t>
            </a:r>
            <a:r>
              <a:rPr kumimoji="0" lang="en-AU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eSans UHH" charset="0"/>
                <a:ea typeface="TheSans UHH" charset="0"/>
                <a:cs typeface="TheSans UHH" charset="0"/>
              </a:rPr>
              <a:t> = </a:t>
            </a:r>
            <a:r>
              <a:rPr kumimoji="0" lang="en-AU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eSans UHH" charset="0"/>
                <a:ea typeface="TheSans UHH" charset="0"/>
                <a:cs typeface="TheSans UHH" charset="0"/>
              </a:rPr>
              <a:t>U</a:t>
            </a:r>
            <a:r>
              <a:rPr kumimoji="0" lang="en-AU" sz="1800" b="1" i="0" u="none" strike="noStrike" kern="0" cap="none" spc="0" normalizeH="0" baseline="-2500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eSans UHH" charset="0"/>
                <a:ea typeface="TheSans UHH" charset="0"/>
                <a:cs typeface="TheSans UHH" charset="0"/>
              </a:rPr>
              <a:t>k</a:t>
            </a:r>
            <a:r>
              <a:rPr kumimoji="0" lang="en-AU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eSans UHH" charset="0"/>
                <a:ea typeface="TheSans UHH" charset="0"/>
                <a:cs typeface="TheSans UHH" charset="0"/>
                <a:sym typeface="Wingdings"/>
              </a:rPr>
              <a:t>S</a:t>
            </a:r>
            <a:r>
              <a:rPr kumimoji="0" lang="en-AU" sz="1800" b="1" i="0" u="none" strike="noStrike" kern="0" cap="none" spc="0" normalizeH="0" baseline="-2500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eSans UHH" charset="0"/>
                <a:ea typeface="TheSans UHH" charset="0"/>
                <a:cs typeface="TheSans UHH" charset="0"/>
                <a:sym typeface="Wingdings"/>
              </a:rPr>
              <a:t>k</a:t>
            </a:r>
            <a:r>
              <a:rPr kumimoji="0" lang="en-AU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eSans UHH" charset="0"/>
                <a:ea typeface="TheSans UHH" charset="0"/>
                <a:cs typeface="TheSans UHH" charset="0"/>
                <a:sym typeface="Wingdings"/>
              </a:rPr>
              <a:t>V</a:t>
            </a:r>
            <a:r>
              <a:rPr kumimoji="0" lang="en-AU" sz="1800" b="1" i="0" u="none" strike="noStrike" kern="0" cap="none" spc="0" normalizeH="0" baseline="-2500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eSans UHH" charset="0"/>
                <a:ea typeface="TheSans UHH" charset="0"/>
                <a:cs typeface="TheSans UHH" charset="0"/>
                <a:sym typeface="Wingdings"/>
              </a:rPr>
              <a:t>k</a:t>
            </a:r>
            <a:r>
              <a:rPr kumimoji="0" lang="en-AU" sz="1800" b="1" i="0" u="none" strike="noStrike" kern="0" cap="none" spc="0" normalizeH="0" baseline="3000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eSans UHH" charset="0"/>
                <a:ea typeface="TheSans UHH" charset="0"/>
                <a:cs typeface="TheSans UHH" charset="0"/>
                <a:sym typeface="Wingdings"/>
              </a:rPr>
              <a:t>T</a:t>
            </a:r>
            <a:r>
              <a:rPr kumimoji="0" lang="en-AU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eSans UHH" charset="0"/>
                <a:ea typeface="TheSans UHH" charset="0"/>
                <a:cs typeface="TheSans UHH" charset="0"/>
                <a:sym typeface="Wingdings"/>
              </a:rPr>
              <a:t> </a:t>
            </a:r>
            <a:br>
              <a:rPr kumimoji="0" lang="en-AU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eSans UHH" charset="0"/>
                <a:ea typeface="TheSans UHH" charset="0"/>
                <a:cs typeface="TheSans UHH" charset="0"/>
                <a:sym typeface="Wingdings"/>
              </a:rPr>
            </a:br>
            <a:r>
              <a:rPr kumimoji="0" lang="en-AU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eSans UHH" charset="0"/>
                <a:ea typeface="TheSans UHH" charset="0"/>
                <a:cs typeface="TheSans UHH" charset="0"/>
                <a:sym typeface="Wingdings"/>
              </a:rPr>
              <a:t>effectively, set all other values </a:t>
            </a:r>
            <a:br>
              <a:rPr kumimoji="0" lang="en-AU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eSans UHH" charset="0"/>
                <a:ea typeface="TheSans UHH" charset="0"/>
                <a:cs typeface="TheSans UHH" charset="0"/>
                <a:sym typeface="Wingdings"/>
              </a:rPr>
            </a:br>
            <a:r>
              <a:rPr kumimoji="0" lang="en-AU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eSans UHH" charset="0"/>
                <a:ea typeface="TheSans UHH" charset="0"/>
                <a:cs typeface="TheSans UHH" charset="0"/>
                <a:sym typeface="Wingdings"/>
              </a:rPr>
              <a:t>of </a:t>
            </a:r>
            <a:r>
              <a:rPr kumimoji="0" lang="en-AU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eSans UHH" charset="0"/>
                <a:ea typeface="TheSans UHH" charset="0"/>
                <a:cs typeface="TheSans UHH" charset="0"/>
                <a:sym typeface="Wingdings"/>
              </a:rPr>
              <a:t>s</a:t>
            </a:r>
            <a:r>
              <a:rPr kumimoji="0" lang="en-AU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heSans UHH" charset="0"/>
                <a:ea typeface="TheSans UHH" charset="0"/>
                <a:cs typeface="TheSans UHH" charset="0"/>
                <a:sym typeface="Wingdings"/>
              </a:rPr>
              <a:t> to 0.</a:t>
            </a:r>
            <a:endParaRPr kumimoji="0" lang="en-AU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heSans UHH" charset="0"/>
              <a:ea typeface="TheSans UHH" charset="0"/>
              <a:cs typeface="TheSans UHH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5514444" y="6259870"/>
            <a:ext cx="11430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Term </a:t>
            </a:r>
            <a:r>
              <a:rPr lang="de-DE" sz="1400" dirty="0" err="1" smtClean="0"/>
              <a:t>by</a:t>
            </a:r>
            <a:r>
              <a:rPr lang="de-DE" sz="1400" dirty="0" smtClean="0"/>
              <a:t> Dimension</a:t>
            </a:r>
            <a:endParaRPr lang="de-DE" sz="1400" dirty="0"/>
          </a:p>
        </p:txBody>
      </p:sp>
      <p:sp>
        <p:nvSpPr>
          <p:cNvPr id="9" name="Textfeld 8"/>
          <p:cNvSpPr txBox="1"/>
          <p:nvPr/>
        </p:nvSpPr>
        <p:spPr>
          <a:xfrm>
            <a:off x="5318502" y="6259870"/>
            <a:ext cx="13716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Dimensions</a:t>
            </a:r>
            <a:r>
              <a:rPr lang="de-DE" sz="1400" dirty="0" smtClean="0"/>
              <a:t> x </a:t>
            </a:r>
            <a:r>
              <a:rPr lang="de-DE" sz="1400" dirty="0"/>
              <a:t>W</a:t>
            </a:r>
            <a:r>
              <a:rPr lang="de-DE" sz="1400" dirty="0" smtClean="0"/>
              <a:t>ords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6537702" y="5739626"/>
            <a:ext cx="144780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Singular Values (</a:t>
            </a:r>
            <a:r>
              <a:rPr lang="de-DE" sz="1400" dirty="0" err="1" smtClean="0"/>
              <a:t>Dimensions</a:t>
            </a:r>
            <a:r>
              <a:rPr lang="de-DE" sz="1400" dirty="0" smtClean="0"/>
              <a:t> x </a:t>
            </a:r>
            <a:r>
              <a:rPr lang="de-DE" sz="1400" dirty="0" err="1" smtClean="0"/>
              <a:t>Dimensions</a:t>
            </a:r>
            <a:r>
              <a:rPr lang="de-DE" sz="1400" dirty="0" smtClean="0"/>
              <a:t>)</a:t>
            </a:r>
            <a:endParaRPr lang="de-DE" sz="1400" dirty="0"/>
          </a:p>
        </p:txBody>
      </p:sp>
      <p:sp>
        <p:nvSpPr>
          <p:cNvPr id="10" name="Textfeld 9"/>
          <p:cNvSpPr txBox="1"/>
          <p:nvPr/>
        </p:nvSpPr>
        <p:spPr>
          <a:xfrm>
            <a:off x="7833102" y="6031270"/>
            <a:ext cx="14478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Document</a:t>
            </a:r>
            <a:r>
              <a:rPr lang="de-DE" sz="1400" dirty="0" smtClean="0"/>
              <a:t> x Dimension</a:t>
            </a:r>
            <a:endParaRPr lang="de-DE" sz="1400" dirty="0"/>
          </a:p>
        </p:txBody>
      </p:sp>
      <p:sp>
        <p:nvSpPr>
          <p:cNvPr id="11" name="Textfeld 10"/>
          <p:cNvSpPr txBox="1"/>
          <p:nvPr/>
        </p:nvSpPr>
        <p:spPr>
          <a:xfrm>
            <a:off x="3870702" y="6259870"/>
            <a:ext cx="14478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Documents</a:t>
            </a:r>
            <a:r>
              <a:rPr lang="de-DE" sz="1400" dirty="0" smtClean="0"/>
              <a:t> x Terms</a:t>
            </a:r>
            <a:endParaRPr lang="de-DE" sz="1400" dirty="0"/>
          </a:p>
        </p:txBody>
      </p:sp>
      <p:sp>
        <p:nvSpPr>
          <p:cNvPr id="13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0040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4133846" cy="838200"/>
          </a:xfrm>
        </p:spPr>
        <p:txBody>
          <a:bodyPr/>
          <a:lstStyle/>
          <a:p>
            <a:pPr algn="l"/>
            <a:r>
              <a:rPr lang="en-US" dirty="0" smtClean="0"/>
              <a:t>SVD Explained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592263"/>
            <a:ext cx="5102844" cy="4789487"/>
          </a:xfrm>
        </p:spPr>
        <p:txBody>
          <a:bodyPr/>
          <a:lstStyle/>
          <a:p>
            <a:pPr marL="0" indent="0">
              <a:buNone/>
            </a:pPr>
            <a:r>
              <a:rPr lang="en-AU" sz="2200" b="1" kern="0" dirty="0">
                <a:latin typeface="TheSans UHH" charset="0"/>
                <a:ea typeface="TheSans UHH" charset="0"/>
                <a:cs typeface="TheSans UHH" charset="0"/>
              </a:rPr>
              <a:t>A = U</a:t>
            </a:r>
            <a:r>
              <a:rPr lang="en-AU" sz="2200" b="1" kern="0" dirty="0">
                <a:latin typeface="TheSans UHH" charset="0"/>
                <a:ea typeface="TheSans UHH" charset="0"/>
                <a:cs typeface="TheSans UHH" charset="0"/>
                <a:sym typeface="Wingdings"/>
              </a:rPr>
              <a:t>SV</a:t>
            </a:r>
            <a:r>
              <a:rPr lang="en-AU" sz="2200" b="1" kern="0" baseline="30000" dirty="0">
                <a:latin typeface="TheSans UHH" charset="0"/>
                <a:ea typeface="TheSans UHH" charset="0"/>
                <a:cs typeface="TheSans UHH" charset="0"/>
                <a:sym typeface="Wingdings"/>
              </a:rPr>
              <a:t>T</a:t>
            </a:r>
            <a:r>
              <a:rPr lang="en-AU" sz="2200" b="1" kern="0" dirty="0">
                <a:latin typeface="TheSans UHH" charset="0"/>
                <a:ea typeface="TheSans UHH" charset="0"/>
                <a:cs typeface="TheSans UHH" charset="0"/>
                <a:sym typeface="Wingdings"/>
              </a:rPr>
              <a:t> </a:t>
            </a:r>
            <a:endParaRPr lang="en-AU" sz="2200" b="1" kern="0" dirty="0" smtClean="0">
              <a:latin typeface="TheSans UHH" charset="0"/>
              <a:ea typeface="TheSans UHH" charset="0"/>
              <a:cs typeface="TheSans UHH" charset="0"/>
              <a:sym typeface="Wingdings"/>
            </a:endParaRPr>
          </a:p>
          <a:p>
            <a:r>
              <a:rPr lang="en-AU" sz="2200" kern="0" dirty="0">
                <a:latin typeface="TheSans UHH" charset="0"/>
                <a:ea typeface="TheSans UHH" charset="0"/>
                <a:cs typeface="TheSans UHH" charset="0"/>
                <a:sym typeface="Wingdings"/>
              </a:rPr>
              <a:t>U: rotate the axes into the direction of maximal variance</a:t>
            </a:r>
          </a:p>
          <a:p>
            <a:r>
              <a:rPr lang="en-AU" sz="2200" kern="0" dirty="0">
                <a:latin typeface="TheSans UHH" charset="0"/>
                <a:ea typeface="TheSans UHH" charset="0"/>
                <a:cs typeface="TheSans UHH" charset="0"/>
                <a:sym typeface="Wingdings"/>
              </a:rPr>
              <a:t>S: rescale the axes to achieve equal variance</a:t>
            </a:r>
          </a:p>
          <a:p>
            <a:r>
              <a:rPr lang="en-AU" sz="2200" kern="0" dirty="0">
                <a:latin typeface="TheSans UHH" charset="0"/>
                <a:ea typeface="TheSans UHH" charset="0"/>
                <a:cs typeface="TheSans UHH" charset="0"/>
                <a:sym typeface="Wingdings"/>
              </a:rPr>
              <a:t>V : rotate the input vectors according to the new axes </a:t>
            </a:r>
            <a:endParaRPr lang="en-AU" sz="2200" kern="0" dirty="0" smtClean="0">
              <a:latin typeface="TheSans UHH" charset="0"/>
              <a:ea typeface="TheSans UHH" charset="0"/>
              <a:cs typeface="TheSans UHH" charset="0"/>
              <a:sym typeface="Wingdings"/>
            </a:endParaRPr>
          </a:p>
          <a:p>
            <a:endParaRPr lang="en-AU" sz="2200" kern="0" dirty="0">
              <a:latin typeface="TheSans UHH" charset="0"/>
              <a:ea typeface="TheSans UHH" charset="0"/>
              <a:cs typeface="TheSans UHH" charset="0"/>
              <a:sym typeface="Wingdings"/>
            </a:endParaRPr>
          </a:p>
          <a:p>
            <a:pPr marL="0" indent="0">
              <a:buNone/>
            </a:pPr>
            <a:r>
              <a:rPr lang="en-AU" sz="2200" kern="0" dirty="0">
                <a:latin typeface="TheSans UHH" charset="0"/>
                <a:ea typeface="TheSans UHH" charset="0"/>
                <a:cs typeface="TheSans UHH" charset="0"/>
                <a:sym typeface="Wingdings"/>
              </a:rPr>
              <a:t>SVD is </a:t>
            </a:r>
            <a:r>
              <a:rPr lang="en-AU" sz="2200" kern="0" dirty="0" smtClean="0">
                <a:latin typeface="TheSans UHH" charset="0"/>
                <a:ea typeface="TheSans UHH" charset="0"/>
                <a:cs typeface="TheSans UHH" charset="0"/>
                <a:sym typeface="Wingdings"/>
              </a:rPr>
              <a:t>an orthogonal </a:t>
            </a:r>
            <a:r>
              <a:rPr lang="en-AU" sz="2200" kern="0" dirty="0">
                <a:latin typeface="TheSans UHH" charset="0"/>
                <a:ea typeface="TheSans UHH" charset="0"/>
                <a:cs typeface="TheSans UHH" charset="0"/>
                <a:sym typeface="Wingdings"/>
              </a:rPr>
              <a:t>transform that </a:t>
            </a:r>
            <a:r>
              <a:rPr lang="en-AU" sz="2200" kern="0" dirty="0" smtClean="0">
                <a:latin typeface="TheSans UHH" charset="0"/>
                <a:ea typeface="TheSans UHH" charset="0"/>
                <a:cs typeface="TheSans UHH" charset="0"/>
                <a:sym typeface="Wingdings"/>
              </a:rPr>
              <a:t>de-correlates </a:t>
            </a:r>
            <a:r>
              <a:rPr lang="en-AU" sz="2200" kern="0" dirty="0">
                <a:latin typeface="TheSans UHH" charset="0"/>
                <a:ea typeface="TheSans UHH" charset="0"/>
                <a:cs typeface="TheSans UHH" charset="0"/>
                <a:sym typeface="Wingdings"/>
              </a:rPr>
              <a:t>the </a:t>
            </a:r>
            <a:r>
              <a:rPr lang="en-AU" sz="2200" kern="0" dirty="0" smtClean="0">
                <a:latin typeface="TheSans UHH" charset="0"/>
                <a:ea typeface="TheSans UHH" charset="0"/>
                <a:cs typeface="TheSans UHH" charset="0"/>
                <a:sym typeface="Wingdings"/>
              </a:rPr>
              <a:t>variables.</a:t>
            </a:r>
          </a:p>
          <a:p>
            <a:pPr marL="0" indent="0">
              <a:buNone/>
            </a:pPr>
            <a:r>
              <a:rPr lang="en-AU" sz="2200" kern="0" dirty="0" smtClean="0">
                <a:latin typeface="TheSans UHH" charset="0"/>
                <a:ea typeface="TheSans UHH" charset="0"/>
                <a:cs typeface="TheSans UHH" charset="0"/>
                <a:sym typeface="Wingdings"/>
              </a:rPr>
              <a:t>Approximation to k dimensions keeps </a:t>
            </a:r>
            <a:r>
              <a:rPr lang="en-AU" sz="2200" kern="0" dirty="0">
                <a:latin typeface="TheSans UHH" charset="0"/>
                <a:ea typeface="TheSans UHH" charset="0"/>
                <a:cs typeface="TheSans UHH" charset="0"/>
                <a:sym typeface="Wingdings"/>
              </a:rPr>
              <a:t>the ones with the largest </a:t>
            </a:r>
            <a:r>
              <a:rPr lang="en-AU" sz="2200" kern="0" dirty="0" smtClean="0">
                <a:latin typeface="TheSans UHH" charset="0"/>
                <a:ea typeface="TheSans UHH" charset="0"/>
                <a:cs typeface="TheSans UHH" charset="0"/>
                <a:sym typeface="Wingdings"/>
              </a:rPr>
              <a:t>variance. </a:t>
            </a:r>
          </a:p>
          <a:p>
            <a:pPr marL="0" indent="0">
              <a:buNone/>
            </a:pPr>
            <a:r>
              <a:rPr lang="en-AU" sz="2200" kern="0" dirty="0" smtClean="0">
                <a:latin typeface="TheSans UHH" charset="0"/>
                <a:ea typeface="TheSans UHH" charset="0"/>
                <a:cs typeface="TheSans UHH" charset="0"/>
                <a:sym typeface="Wingdings"/>
              </a:rPr>
              <a:t>Retain only U for word representations</a:t>
            </a:r>
            <a:endParaRPr lang="en-US" sz="22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5213207" y="1776090"/>
            <a:ext cx="3930793" cy="3395299"/>
            <a:chOff x="5213207" y="1776090"/>
            <a:chExt cx="3930793" cy="3395299"/>
          </a:xfrm>
        </p:grpSpPr>
        <p:sp>
          <p:nvSpPr>
            <p:cNvPr id="6" name="Rectangle 5"/>
            <p:cNvSpPr/>
            <p:nvPr/>
          </p:nvSpPr>
          <p:spPr>
            <a:xfrm>
              <a:off x="5340129" y="4771279"/>
              <a:ext cx="380387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/>
                <a:t>https://</a:t>
              </a:r>
              <a:r>
                <a:rPr lang="en-US" sz="1000" dirty="0" err="1"/>
                <a:t>technologiesrunning.blogspot.de</a:t>
              </a:r>
              <a:r>
                <a:rPr lang="en-US" sz="1000" dirty="0"/>
                <a:t>/2016/12/10-algoritmos-de-aprendizaje-automatico.html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213207" y="1776090"/>
              <a:ext cx="3790303" cy="2995189"/>
              <a:chOff x="4728646" y="1759378"/>
              <a:chExt cx="3790303" cy="2995189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28646" y="1759378"/>
                <a:ext cx="3790303" cy="2995189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6249235" y="1898561"/>
                <a:ext cx="34198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b="1" kern="0" dirty="0">
                    <a:latin typeface="TheSans UHH" charset="0"/>
                    <a:ea typeface="TheSans UHH" charset="0"/>
                    <a:cs typeface="TheSans UHH" charset="0"/>
                  </a:rPr>
                  <a:t>A</a:t>
                </a:r>
                <a:endParaRPr lang="en-US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7813186" y="3054791"/>
                <a:ext cx="341863" cy="369332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b="1" kern="0" dirty="0">
                    <a:latin typeface="TheSans UHH" charset="0"/>
                    <a:ea typeface="TheSans UHH" charset="0"/>
                    <a:cs typeface="TheSans UHH" charset="0"/>
                  </a:rPr>
                  <a:t>U</a:t>
                </a:r>
                <a:endParaRPr lang="en-US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6252539" y="3765585"/>
                <a:ext cx="300773" cy="369332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b="1" kern="0" dirty="0">
                    <a:latin typeface="TheSans UHH" charset="0"/>
                    <a:ea typeface="TheSans UHH" charset="0"/>
                    <a:cs typeface="TheSans UHH" charset="0"/>
                    <a:sym typeface="Wingdings"/>
                  </a:rPr>
                  <a:t>S</a:t>
                </a:r>
                <a:endParaRPr lang="en-US" dirty="0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5353669" y="3026360"/>
                <a:ext cx="408109" cy="369332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>
                <a:spAutoFit/>
              </a:bodyPr>
              <a:lstStyle/>
              <a:p>
                <a:r>
                  <a:rPr lang="en-AU" b="1" kern="0" dirty="0">
                    <a:latin typeface="TheSans UHH" charset="0"/>
                    <a:ea typeface="TheSans UHH" charset="0"/>
                    <a:cs typeface="TheSans UHH" charset="0"/>
                    <a:sym typeface="Wingdings"/>
                  </a:rPr>
                  <a:t>V</a:t>
                </a:r>
                <a:r>
                  <a:rPr lang="en-AU" b="1" kern="0" baseline="30000" dirty="0">
                    <a:latin typeface="TheSans UHH" charset="0"/>
                    <a:ea typeface="TheSans UHH" charset="0"/>
                    <a:cs typeface="TheSans UHH" charset="0"/>
                    <a:sym typeface="Wingdings"/>
                  </a:rPr>
                  <a:t>T</a:t>
                </a:r>
                <a:endParaRPr lang="en-US" dirty="0"/>
              </a:p>
            </p:txBody>
          </p:sp>
        </p:grpSp>
      </p:grpSp>
      <p:sp>
        <p:nvSpPr>
          <p:cNvPr id="13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14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15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296904" y="6442393"/>
            <a:ext cx="1389896" cy="365125"/>
          </a:xfrm>
        </p:spPr>
        <p:txBody>
          <a:bodyPr/>
          <a:lstStyle/>
          <a:p>
            <a:fld id="{43F0430C-3290-2846-9C5E-237D45BC81A9}" type="slidenum">
              <a:rPr lang="de-DE" smtClean="0"/>
              <a:pPr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2258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74637" y="360580"/>
            <a:ext cx="6877050" cy="838200"/>
          </a:xfrm>
        </p:spPr>
        <p:txBody>
          <a:bodyPr/>
          <a:lstStyle/>
          <a:p>
            <a:pPr algn="l"/>
            <a:r>
              <a:rPr lang="en-AU" dirty="0" smtClean="0"/>
              <a:t>LSA in Practice</a:t>
            </a:r>
            <a:endParaRPr lang="en-AU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74637" y="1461606"/>
            <a:ext cx="8640763" cy="4789487"/>
          </a:xfrm>
        </p:spPr>
        <p:txBody>
          <a:bodyPr/>
          <a:lstStyle/>
          <a:p>
            <a:r>
              <a:rPr lang="en-AU" sz="2200" dirty="0" smtClean="0">
                <a:latin typeface="TheSans UHH" charset="0"/>
                <a:ea typeface="TheSans UHH" charset="0"/>
                <a:cs typeface="TheSans UHH" charset="0"/>
              </a:rPr>
              <a:t>Compare words, compare documents</a:t>
            </a:r>
          </a:p>
          <a:p>
            <a:pPr lvl="1"/>
            <a:r>
              <a:rPr lang="en-AU" sz="2000" dirty="0" smtClean="0">
                <a:latin typeface="TheSans UHH" charset="0"/>
                <a:ea typeface="TheSans UHH" charset="0"/>
                <a:cs typeface="TheSans UHH" charset="0"/>
              </a:rPr>
              <a:t>VSM: e.g. compute similarity between </a:t>
            </a:r>
            <a:br>
              <a:rPr lang="en-AU" sz="2000" dirty="0" smtClean="0">
                <a:latin typeface="TheSans UHH" charset="0"/>
                <a:ea typeface="TheSans UHH" charset="0"/>
                <a:cs typeface="TheSans UHH" charset="0"/>
              </a:rPr>
            </a:br>
            <a:r>
              <a:rPr lang="en-AU" sz="2000" dirty="0" smtClean="0">
                <a:latin typeface="TheSans UHH" charset="0"/>
                <a:ea typeface="TheSans UHH" charset="0"/>
                <a:cs typeface="TheSans UHH" charset="0"/>
              </a:rPr>
              <a:t>document vectors or word vectors using the cosine similarity</a:t>
            </a:r>
          </a:p>
          <a:p>
            <a:pPr lvl="1"/>
            <a:r>
              <a:rPr lang="en-AU" sz="2000" dirty="0" smtClean="0">
                <a:latin typeface="TheSans UHH" charset="0"/>
                <a:ea typeface="TheSans UHH" charset="0"/>
                <a:cs typeface="TheSans UHH" charset="0"/>
              </a:rPr>
              <a:t>In LSA: compare reduced word vectors; </a:t>
            </a:r>
            <a:r>
              <a:rPr lang="en-AU" sz="2000" dirty="0">
                <a:latin typeface="TheSans UHH" charset="0"/>
                <a:ea typeface="TheSans UHH" charset="0"/>
                <a:cs typeface="TheSans UHH" charset="0"/>
              </a:rPr>
              <a:t>p</a:t>
            </a:r>
            <a:r>
              <a:rPr lang="en-AU" sz="2000" dirty="0" smtClean="0">
                <a:latin typeface="TheSans UHH" charset="0"/>
                <a:ea typeface="TheSans UHH" charset="0"/>
                <a:cs typeface="TheSans UHH" charset="0"/>
              </a:rPr>
              <a:t>roject document vector into reduced document vector, then use cosine similarity</a:t>
            </a:r>
          </a:p>
          <a:p>
            <a:r>
              <a:rPr lang="en-AU" sz="2200" dirty="0" smtClean="0">
                <a:latin typeface="TheSans UHH" charset="0"/>
                <a:ea typeface="TheSans UHH" charset="0"/>
                <a:cs typeface="TheSans UHH" charset="0"/>
              </a:rPr>
              <a:t>Building LSA matrices is typically done using a large background corpus with k=100~1000 dims (subject to </a:t>
            </a:r>
            <a:r>
              <a:rPr lang="en-AU" sz="2200" dirty="0" err="1" smtClean="0">
                <a:latin typeface="TheSans UHH" charset="0"/>
                <a:ea typeface="TheSans UHH" charset="0"/>
                <a:cs typeface="TheSans UHH" charset="0"/>
              </a:rPr>
              <a:t>hyperparameter</a:t>
            </a:r>
            <a:r>
              <a:rPr lang="en-AU" sz="2200" dirty="0" smtClean="0">
                <a:latin typeface="TheSans UHH" charset="0"/>
                <a:ea typeface="TheSans UHH" charset="0"/>
                <a:cs typeface="TheSans UHH" charset="0"/>
              </a:rPr>
              <a:t> tuning)</a:t>
            </a:r>
          </a:p>
          <a:p>
            <a:pPr marL="0" indent="0">
              <a:buNone/>
            </a:pPr>
            <a:r>
              <a:rPr lang="en-AU" sz="2200" dirty="0" smtClean="0">
                <a:latin typeface="TheSans UHH" charset="0"/>
                <a:ea typeface="TheSans UHH" charset="0"/>
                <a:cs typeface="TheSans UHH" charset="0"/>
              </a:rPr>
              <a:t>Why this works: </a:t>
            </a:r>
          </a:p>
          <a:p>
            <a:r>
              <a:rPr lang="en-AU" sz="2200" dirty="0" smtClean="0">
                <a:latin typeface="TheSans UHH" charset="0"/>
                <a:ea typeface="TheSans UHH" charset="0"/>
                <a:cs typeface="TheSans UHH" charset="0"/>
              </a:rPr>
              <a:t>LSA can generalize over similar words</a:t>
            </a:r>
          </a:p>
          <a:p>
            <a:r>
              <a:rPr lang="en-AU" sz="2200" dirty="0" smtClean="0">
                <a:latin typeface="TheSans UHH" charset="0"/>
                <a:ea typeface="TheSans UHH" charset="0"/>
                <a:cs typeface="TheSans UHH" charset="0"/>
              </a:rPr>
              <a:t>LSA serves as a noise reduction technique</a:t>
            </a:r>
          </a:p>
          <a:p>
            <a:r>
              <a:rPr lang="en-AU" sz="2200" dirty="0" smtClean="0">
                <a:latin typeface="TheSans UHH" charset="0"/>
                <a:ea typeface="TheSans UHH" charset="0"/>
                <a:cs typeface="TheSans UHH" charset="0"/>
              </a:rPr>
              <a:t>LSA can fold in knowledge about lexical similarities beyond what is learnable from smaller labelled/annotated training data</a:t>
            </a:r>
          </a:p>
          <a:p>
            <a:endParaRPr lang="en-AU" sz="2400" dirty="0" smtClean="0">
              <a:latin typeface="TheSans UHH" charset="0"/>
              <a:ea typeface="TheSans UHH" charset="0"/>
              <a:cs typeface="TheSans UHH" charset="0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123" y="128600"/>
            <a:ext cx="4114800" cy="1063506"/>
          </a:xfrm>
          <a:prstGeom prst="rect">
            <a:avLst/>
          </a:prstGeom>
        </p:spPr>
      </p:pic>
      <p:sp>
        <p:nvSpPr>
          <p:cNvPr id="6" name="Slide Number Placeholder 3"/>
          <p:cNvSpPr txBox="1">
            <a:spLocks/>
          </p:cNvSpPr>
          <p:nvPr/>
        </p:nvSpPr>
        <p:spPr>
          <a:xfrm>
            <a:off x="7296904" y="6442393"/>
            <a:ext cx="1389896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28CF86F-60F3-124F-8B96-35005B27064A}" type="slidenum">
              <a:rPr lang="de-DE" sz="1400" smtClean="0"/>
              <a:t>24</a:t>
            </a:fld>
            <a:endParaRPr lang="de-DE" sz="1400" dirty="0"/>
          </a:p>
        </p:txBody>
      </p:sp>
      <p:sp>
        <p:nvSpPr>
          <p:cNvPr id="7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8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1457694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dirty="0" smtClean="0"/>
              <a:t>Example CORPUS</a:t>
            </a:r>
            <a:endParaRPr lang="en-AU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974850" y="2614128"/>
            <a:ext cx="3744913" cy="35416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AU" sz="1400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b b b b m m m m m m l l l l l l</a:t>
            </a:r>
          </a:p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AU" sz="1400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b b b b b m m m m m m m l l l l</a:t>
            </a:r>
          </a:p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AU" sz="1400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b b b b b b b m m m m m l l l l</a:t>
            </a:r>
          </a:p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AU" sz="1400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b b b b b b b m m m m m m l l l</a:t>
            </a:r>
          </a:p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AU" sz="1400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b b b b b b b m m l l l l l l l</a:t>
            </a:r>
          </a:p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AU" sz="1400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b b b b b b b b b m m m l l l l</a:t>
            </a:r>
          </a:p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AU" sz="1400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r b b b b m m m m m m m l l l l</a:t>
            </a:r>
          </a:p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AU" sz="1400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r s s b b b b b b m m m m l l l</a:t>
            </a:r>
          </a:p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AU" sz="1400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r s s s b b b b b b m m m m l l</a:t>
            </a:r>
          </a:p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AU" sz="1400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r r s s s b b b b b b m l l l l</a:t>
            </a:r>
          </a:p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AU" sz="1400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r r s s s b b b b b b b m m m l</a:t>
            </a:r>
          </a:p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AU" sz="1400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r r r s s s s s s b b b b b b m</a:t>
            </a:r>
          </a:p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AU" sz="1400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r r r r r r s s s b b b b b b l</a:t>
            </a:r>
          </a:p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AU" sz="1400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r r s s s s s s s s b b b b b b</a:t>
            </a:r>
          </a:p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AU" sz="1400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r r r r s s s s s s s b b b b b</a:t>
            </a:r>
          </a:p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AU" sz="1400" dirty="0" smtClean="0">
                <a:solidFill>
                  <a:srgbClr val="000000"/>
                </a:solidFill>
                <a:latin typeface="Courier New" charset="0"/>
                <a:ea typeface="Courier New" charset="0"/>
                <a:cs typeface="Courier New" charset="0"/>
              </a:rPr>
              <a:t>r r r r r s s s s s s s b b b b</a:t>
            </a:r>
            <a:endParaRPr lang="en-AU" sz="1400" dirty="0">
              <a:solidFill>
                <a:srgbClr val="00000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2253812" y="2249649"/>
            <a:ext cx="2808287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AU" sz="2400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words</a:t>
            </a:r>
            <a:endParaRPr lang="en-AU" sz="2400" dirty="0">
              <a:solidFill>
                <a:srgbClr val="000000"/>
              </a:solidFill>
              <a:ea typeface="DejaVu Sans" charset="0"/>
              <a:cs typeface="DejaVu Sans" charset="0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423760" y="2980791"/>
            <a:ext cx="551090" cy="280828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eaVert" lIns="90000" tIns="46800" rIns="90000" bIns="46800">
            <a:spAutoFit/>
          </a:bodyPr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AU" sz="240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documents</a:t>
            </a:r>
            <a:endParaRPr lang="en-AU" sz="2400">
              <a:solidFill>
                <a:srgbClr val="000000"/>
              </a:solidFill>
              <a:ea typeface="DejaVu Sans" charset="0"/>
              <a:cs typeface="DejaVu Sans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6119813" y="2484438"/>
            <a:ext cx="3384550" cy="22489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AU" sz="2000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With:</a:t>
            </a:r>
          </a:p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AU" sz="2000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b: 	bank</a:t>
            </a:r>
          </a:p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AU" sz="2000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m: 	money</a:t>
            </a:r>
          </a:p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AU" sz="2000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l: 	loan</a:t>
            </a:r>
          </a:p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AU" sz="2000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r:	river</a:t>
            </a:r>
          </a:p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AU" sz="2000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s:	stream</a:t>
            </a:r>
          </a:p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AU" sz="2000" dirty="0">
              <a:solidFill>
                <a:srgbClr val="000000"/>
              </a:solidFill>
              <a:ea typeface="DejaVu Sans" charset="0"/>
              <a:cs typeface="DejaVu Sans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11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12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773171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dirty="0" smtClean="0"/>
              <a:t>LSA Example</a:t>
            </a:r>
            <a:endParaRPr lang="en-AU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400" dirty="0" smtClean="0">
                <a:latin typeface="TheSans UHH" charset="0"/>
                <a:ea typeface="TheSans UHH" charset="0"/>
                <a:cs typeface="TheSans UHH" charset="0"/>
              </a:rPr>
              <a:t>Perceive Corpus as VSM</a:t>
            </a:r>
            <a:endParaRPr lang="en-AU" sz="2400" dirty="0">
              <a:latin typeface="TheSans UHH" charset="0"/>
              <a:ea typeface="TheSans UHH" charset="0"/>
              <a:cs typeface="TheSans UHH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6119813" y="1962150"/>
            <a:ext cx="3384550" cy="22489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AU" sz="200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With:</a:t>
            </a:r>
          </a:p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AU" sz="200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b: 	bank</a:t>
            </a:r>
          </a:p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AU" sz="200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m: 	money</a:t>
            </a:r>
          </a:p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AU" sz="200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l: 	loan</a:t>
            </a:r>
          </a:p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AU" sz="200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r:	river</a:t>
            </a:r>
          </a:p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AU" sz="200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s:	stream</a:t>
            </a:r>
          </a:p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AU" sz="2000" dirty="0">
              <a:solidFill>
                <a:srgbClr val="000000"/>
              </a:solidFill>
              <a:ea typeface="DejaVu Sans" charset="0"/>
              <a:cs typeface="DejaVu Sans" charset="0"/>
            </a:endParaRPr>
          </a:p>
        </p:txBody>
      </p:sp>
      <p:graphicFrame>
        <p:nvGraphicFramePr>
          <p:cNvPr id="11" name="Tabelle 10"/>
          <p:cNvGraphicFramePr>
            <a:graphicFrameLocks noGrp="1"/>
          </p:cNvGraphicFramePr>
          <p:nvPr/>
        </p:nvGraphicFramePr>
        <p:xfrm>
          <a:off x="1219200" y="2057400"/>
          <a:ext cx="2590800" cy="43072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800"/>
                <a:gridCol w="431800"/>
                <a:gridCol w="431800"/>
                <a:gridCol w="431800"/>
                <a:gridCol w="431800"/>
                <a:gridCol w="431800"/>
              </a:tblGrid>
              <a:tr h="242047">
                <a:tc>
                  <a:txBody>
                    <a:bodyPr/>
                    <a:lstStyle/>
                    <a:p>
                      <a:pPr algn="l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ID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b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r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s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m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l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242047">
                <a:tc>
                  <a:txBody>
                    <a:bodyPr/>
                    <a:lstStyle/>
                    <a:p>
                      <a:pPr algn="l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6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6</a:t>
                      </a:r>
                    </a:p>
                  </a:txBody>
                  <a:tcPr marL="9525" marR="9525" marT="9525" marB="0"/>
                </a:tc>
              </a:tr>
              <a:tr h="242047">
                <a:tc>
                  <a:txBody>
                    <a:bodyPr/>
                    <a:lstStyle/>
                    <a:p>
                      <a:pPr algn="l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</a:t>
                      </a:r>
                    </a:p>
                  </a:txBody>
                  <a:tcPr marL="9525" marR="9525" marT="9525" marB="0"/>
                </a:tc>
              </a:tr>
              <a:tr h="242047">
                <a:tc>
                  <a:txBody>
                    <a:bodyPr/>
                    <a:lstStyle/>
                    <a:p>
                      <a:pPr algn="l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3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</a:t>
                      </a:r>
                    </a:p>
                  </a:txBody>
                  <a:tcPr marL="9525" marR="9525" marT="9525" marB="0"/>
                </a:tc>
              </a:tr>
              <a:tr h="242047">
                <a:tc>
                  <a:txBody>
                    <a:bodyPr/>
                    <a:lstStyle/>
                    <a:p>
                      <a:pPr algn="l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6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</a:t>
                      </a:r>
                    </a:p>
                  </a:txBody>
                  <a:tcPr marL="9525" marR="9525" marT="9525" marB="0"/>
                </a:tc>
              </a:tr>
              <a:tr h="242047">
                <a:tc>
                  <a:txBody>
                    <a:bodyPr/>
                    <a:lstStyle/>
                    <a:p>
                      <a:pPr algn="l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</a:t>
                      </a:r>
                    </a:p>
                  </a:txBody>
                  <a:tcPr marL="9525" marR="9525" marT="9525" marB="0"/>
                </a:tc>
              </a:tr>
              <a:tr h="242047">
                <a:tc>
                  <a:txBody>
                    <a:bodyPr/>
                    <a:lstStyle/>
                    <a:p>
                      <a:pPr algn="l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6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9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</a:t>
                      </a:r>
                    </a:p>
                  </a:txBody>
                  <a:tcPr marL="9525" marR="9525" marT="9525" marB="0"/>
                </a:tc>
              </a:tr>
              <a:tr h="242047">
                <a:tc>
                  <a:txBody>
                    <a:bodyPr/>
                    <a:lstStyle/>
                    <a:p>
                      <a:pPr algn="l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7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</a:t>
                      </a:r>
                    </a:p>
                  </a:txBody>
                  <a:tcPr marL="9525" marR="9525" marT="9525" marB="0"/>
                </a:tc>
              </a:tr>
              <a:tr h="242047">
                <a:tc>
                  <a:txBody>
                    <a:bodyPr/>
                    <a:lstStyle/>
                    <a:p>
                      <a:pPr algn="l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8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6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</a:t>
                      </a:r>
                    </a:p>
                  </a:txBody>
                  <a:tcPr marL="9525" marR="9525" marT="9525" marB="0"/>
                </a:tc>
              </a:tr>
              <a:tr h="242047">
                <a:tc>
                  <a:txBody>
                    <a:bodyPr/>
                    <a:lstStyle/>
                    <a:p>
                      <a:pPr algn="l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9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6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</a:p>
                  </a:txBody>
                  <a:tcPr marL="9525" marR="9525" marT="9525" marB="0"/>
                </a:tc>
              </a:tr>
              <a:tr h="242047">
                <a:tc>
                  <a:txBody>
                    <a:bodyPr/>
                    <a:lstStyle/>
                    <a:p>
                      <a:pPr algn="l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10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6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</a:t>
                      </a:r>
                    </a:p>
                  </a:txBody>
                  <a:tcPr marL="9525" marR="9525" marT="9525" marB="0"/>
                </a:tc>
              </a:tr>
              <a:tr h="242047">
                <a:tc>
                  <a:txBody>
                    <a:bodyPr/>
                    <a:lstStyle/>
                    <a:p>
                      <a:pPr algn="l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11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7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/>
                </a:tc>
              </a:tr>
              <a:tr h="242047">
                <a:tc>
                  <a:txBody>
                    <a:bodyPr/>
                    <a:lstStyle/>
                    <a:p>
                      <a:pPr algn="l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12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6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6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/>
                </a:tc>
              </a:tr>
              <a:tr h="242047">
                <a:tc>
                  <a:txBody>
                    <a:bodyPr/>
                    <a:lstStyle/>
                    <a:p>
                      <a:pPr algn="l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13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6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6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</a:t>
                      </a:r>
                    </a:p>
                  </a:txBody>
                  <a:tcPr marL="9525" marR="9525" marT="9525" marB="0"/>
                </a:tc>
              </a:tr>
              <a:tr h="242047">
                <a:tc>
                  <a:txBody>
                    <a:bodyPr/>
                    <a:lstStyle/>
                    <a:p>
                      <a:pPr algn="l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14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6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8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/>
                </a:tc>
              </a:tr>
              <a:tr h="242047">
                <a:tc>
                  <a:txBody>
                    <a:bodyPr/>
                    <a:lstStyle/>
                    <a:p>
                      <a:pPr algn="l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15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/>
                </a:tc>
              </a:tr>
              <a:tr h="242047">
                <a:tc>
                  <a:txBody>
                    <a:bodyPr/>
                    <a:lstStyle/>
                    <a:p>
                      <a:pPr algn="l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16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5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7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r" rtl="0" fontAlgn="t">
                        <a:spcAft>
                          <a:spcPts val="0"/>
                        </a:spcAft>
                      </a:pP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0</a:t>
                      </a:r>
                    </a:p>
                  </a:txBody>
                  <a:tcPr marL="9525" marR="9525" marT="9525" marB="0"/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7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8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275886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463" y="1722439"/>
            <a:ext cx="4960937" cy="496919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dirty="0" smtClean="0"/>
              <a:t>LSA Example</a:t>
            </a:r>
            <a:endParaRPr lang="en-AU" dirty="0"/>
          </a:p>
        </p:txBody>
      </p:sp>
      <p:graphicFrame>
        <p:nvGraphicFramePr>
          <p:cNvPr id="1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54689"/>
              </p:ext>
            </p:extLst>
          </p:nvPr>
        </p:nvGraphicFramePr>
        <p:xfrm>
          <a:off x="5111956" y="1981200"/>
          <a:ext cx="3727244" cy="3882432"/>
        </p:xfrm>
        <a:graphic>
          <a:graphicData uri="http://schemas.openxmlformats.org/drawingml/2006/table">
            <a:tbl>
              <a:tblPr/>
              <a:tblGrid>
                <a:gridCol w="477782"/>
                <a:gridCol w="3249462"/>
              </a:tblGrid>
              <a:tr h="3882432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de-DE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1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de-DE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2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de-DE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3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de-DE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4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de-DE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5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de-DE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6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de-DE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7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de-DE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8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de-DE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9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de-DE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10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de-DE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11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de-DE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12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de-DE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13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de-DE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14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de-DE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15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de-DE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DejaVu Sans" charset="0"/>
                          <a:cs typeface="DejaVu Sans" charset="0"/>
                        </a:rPr>
                        <a:t>16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de-DE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DejaVu Sans" charset="0"/>
                        <a:cs typeface="DejaVu Sans" charset="0"/>
                      </a:endParaRPr>
                    </a:p>
                  </a:txBody>
                  <a:tcPr marL="90000" marR="90000" marT="332711" marB="4680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8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pt-B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b b b b m m m m m m l l l l l l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8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pt-B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b b b b b m m m m m m m l l l l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8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pt-BR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b</a:t>
                      </a:r>
                      <a:r>
                        <a:rPr kumimoji="0" lang="pt-B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 </a:t>
                      </a:r>
                      <a:r>
                        <a:rPr kumimoji="0" lang="pt-BR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b</a:t>
                      </a:r>
                      <a:r>
                        <a:rPr kumimoji="0" lang="pt-B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 b b b b b m m m m m l l l l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8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pt-B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b b b b b b b m m m m m m l l l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8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pt-B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b b b b b b b m m l l l l l l l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8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pt-B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b b b b b b b b b m m m l l l l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8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pt-B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r b b b b m m m m m m m l l l l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8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pt-B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r s s b b b b b b m m m m l l l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8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pt-B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r s s s b b b b b b m m m m l l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8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pt-B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r r s s s b b b b b b m l l l l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8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pt-B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r r s s s b b b b b b b m m m l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8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pt-B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r r r s s s s s s b b b b b b m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8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pt-B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r r r r r r s s s b b b b b b l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8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pt-B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r r s s s s s s s s b b b b b b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8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pt-B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r r r r s s s s s s s b b b b b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8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pt-B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r r r r r s s s s s s s b b b b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6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endParaRPr kumimoji="0" lang="pt-BR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DejaVu Sans" charset="0"/>
                        <a:cs typeface="DejaVu Sans" charset="0"/>
                      </a:endParaRPr>
                    </a:p>
                  </a:txBody>
                  <a:tcPr marL="90000" marR="90000" marT="332711" marB="4680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3" name="Oval 7"/>
          <p:cNvSpPr>
            <a:spLocks noChangeArrowheads="1"/>
          </p:cNvSpPr>
          <p:nvPr/>
        </p:nvSpPr>
        <p:spPr bwMode="auto">
          <a:xfrm>
            <a:off x="2209800" y="3276600"/>
            <a:ext cx="1561394" cy="1528342"/>
          </a:xfrm>
          <a:prstGeom prst="ellipse">
            <a:avLst/>
          </a:prstGeom>
          <a:noFill/>
          <a:ln w="44280">
            <a:solidFill>
              <a:srgbClr val="1919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AU" dirty="0"/>
          </a:p>
        </p:txBody>
      </p:sp>
      <p:sp>
        <p:nvSpPr>
          <p:cNvPr id="14" name="Oval 8"/>
          <p:cNvSpPr>
            <a:spLocks noChangeArrowheads="1"/>
          </p:cNvSpPr>
          <p:nvPr/>
        </p:nvSpPr>
        <p:spPr bwMode="auto">
          <a:xfrm>
            <a:off x="609600" y="4820154"/>
            <a:ext cx="2061205" cy="1352046"/>
          </a:xfrm>
          <a:prstGeom prst="ellipse">
            <a:avLst/>
          </a:prstGeom>
          <a:noFill/>
          <a:ln w="4428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AU" dirty="0"/>
          </a:p>
        </p:txBody>
      </p:sp>
      <p:sp>
        <p:nvSpPr>
          <p:cNvPr id="15" name="Oval 9"/>
          <p:cNvSpPr>
            <a:spLocks noChangeArrowheads="1"/>
          </p:cNvSpPr>
          <p:nvPr/>
        </p:nvSpPr>
        <p:spPr bwMode="auto">
          <a:xfrm rot="720000">
            <a:off x="2031035" y="2373209"/>
            <a:ext cx="3122788" cy="807599"/>
          </a:xfrm>
          <a:prstGeom prst="ellipse">
            <a:avLst/>
          </a:prstGeom>
          <a:noFill/>
          <a:ln w="44280">
            <a:solidFill>
              <a:srgbClr val="009973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AU" dirty="0"/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5088143" y="2111934"/>
            <a:ext cx="3684560" cy="1265600"/>
          </a:xfrm>
          <a:prstGeom prst="rect">
            <a:avLst/>
          </a:prstGeom>
          <a:noFill/>
          <a:ln w="25560">
            <a:solidFill>
              <a:srgbClr val="00997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AU" dirty="0"/>
          </a:p>
        </p:txBody>
      </p:sp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5088143" y="3377534"/>
            <a:ext cx="3684560" cy="584866"/>
          </a:xfrm>
          <a:prstGeom prst="rect">
            <a:avLst/>
          </a:prstGeom>
          <a:noFill/>
          <a:ln w="25560">
            <a:solidFill>
              <a:srgbClr val="22228B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AU" dirty="0"/>
          </a:p>
        </p:txBody>
      </p:sp>
      <p:sp>
        <p:nvSpPr>
          <p:cNvPr id="18" name="Rectangle 12"/>
          <p:cNvSpPr>
            <a:spLocks noChangeArrowheads="1"/>
          </p:cNvSpPr>
          <p:nvPr/>
        </p:nvSpPr>
        <p:spPr bwMode="auto">
          <a:xfrm>
            <a:off x="5083380" y="3962400"/>
            <a:ext cx="3685937" cy="866774"/>
          </a:xfrm>
          <a:prstGeom prst="rect">
            <a:avLst/>
          </a:prstGeom>
          <a:noFill/>
          <a:ln w="2556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AU" dirty="0"/>
          </a:p>
        </p:txBody>
      </p:sp>
      <p:sp>
        <p:nvSpPr>
          <p:cNvPr id="19" name="Text Box 13"/>
          <p:cNvSpPr txBox="1">
            <a:spLocks noChangeArrowheads="1"/>
          </p:cNvSpPr>
          <p:nvPr/>
        </p:nvSpPr>
        <p:spPr bwMode="auto">
          <a:xfrm>
            <a:off x="5638800" y="4953000"/>
            <a:ext cx="2622977" cy="18180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AU" sz="1600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With:</a:t>
            </a:r>
          </a:p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AU" sz="1600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b: 	bank</a:t>
            </a:r>
          </a:p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AU" sz="1600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m: 	money</a:t>
            </a:r>
          </a:p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AU" sz="1600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l: 	loan</a:t>
            </a:r>
          </a:p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AU" sz="1600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r:	river</a:t>
            </a:r>
          </a:p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AU" sz="1600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s:	stream</a:t>
            </a:r>
          </a:p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AU" sz="1600" dirty="0">
              <a:solidFill>
                <a:srgbClr val="000000"/>
              </a:solidFill>
              <a:ea typeface="DejaVu Sans" charset="0"/>
              <a:cs typeface="DejaVu Sans" charset="0"/>
            </a:endParaRP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503239" y="1600200"/>
            <a:ext cx="7867554" cy="407428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28080" rIns="0" bIns="0"/>
          <a:lstStyle/>
          <a:p>
            <a:pPr marL="342900" indent="-333375">
              <a:spcAft>
                <a:spcPts val="1425"/>
              </a:spcAft>
              <a:buClrTx/>
              <a:buFontTx/>
              <a:buNone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</a:pPr>
            <a:r>
              <a:rPr lang="en-AU" sz="3200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Plot of the first two dimensions of V</a:t>
            </a:r>
            <a:endParaRPr lang="en-AU" sz="3200" dirty="0">
              <a:solidFill>
                <a:srgbClr val="000000"/>
              </a:solidFill>
              <a:ea typeface="DejaVu Sans" charset="0"/>
              <a:cs typeface="DejaVu Sans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20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21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402438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Summary on LSA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50825" y="1587797"/>
            <a:ext cx="8640763" cy="4789487"/>
          </a:xfrm>
        </p:spPr>
        <p:txBody>
          <a:bodyPr/>
          <a:lstStyle/>
          <a:p>
            <a:r>
              <a:rPr lang="en-US" sz="2800" dirty="0" smtClean="0">
                <a:latin typeface="TheSans UHH" charset="0"/>
                <a:ea typeface="TheSans UHH" charset="0"/>
                <a:cs typeface="TheSans UHH" charset="0"/>
              </a:rPr>
              <a:t>Advantages:</a:t>
            </a:r>
          </a:p>
          <a:p>
            <a:pPr lvl="1"/>
            <a:r>
              <a:rPr lang="en-US" sz="2400" dirty="0" smtClean="0">
                <a:latin typeface="TheSans UHH" charset="0"/>
                <a:ea typeface="TheSans UHH" charset="0"/>
                <a:cs typeface="TheSans UHH" charset="0"/>
              </a:rPr>
              <a:t>Exact mathematical computation – however, expensive for large collections</a:t>
            </a:r>
          </a:p>
          <a:p>
            <a:pPr lvl="1"/>
            <a:r>
              <a:rPr lang="en-US" sz="2400" dirty="0" smtClean="0">
                <a:latin typeface="TheSans UHH" charset="0"/>
                <a:ea typeface="TheSans UHH" charset="0"/>
                <a:cs typeface="TheSans UHH" charset="0"/>
              </a:rPr>
              <a:t>Comparison between documents/words is possible</a:t>
            </a:r>
          </a:p>
          <a:p>
            <a:pPr lvl="1"/>
            <a:r>
              <a:rPr lang="en-US" sz="2400" dirty="0" smtClean="0">
                <a:latin typeface="TheSans UHH" charset="0"/>
                <a:ea typeface="TheSans UHH" charset="0"/>
                <a:cs typeface="TheSans UHH" charset="0"/>
              </a:rPr>
              <a:t>Reduction to n dimensions („semantic categories“)</a:t>
            </a:r>
          </a:p>
          <a:p>
            <a:r>
              <a:rPr lang="en-US" sz="2800" dirty="0" smtClean="0">
                <a:latin typeface="TheSans UHH" charset="0"/>
                <a:ea typeface="TheSans UHH" charset="0"/>
                <a:cs typeface="TheSans UHH" charset="0"/>
              </a:rPr>
              <a:t>Disadvantages:</a:t>
            </a:r>
          </a:p>
          <a:p>
            <a:pPr lvl="1"/>
            <a:r>
              <a:rPr lang="en-US" sz="2400" dirty="0" smtClean="0">
                <a:latin typeface="TheSans UHH" charset="0"/>
                <a:ea typeface="TheSans UHH" charset="0"/>
                <a:cs typeface="TheSans UHH" charset="0"/>
              </a:rPr>
              <a:t>There is no statistical theory why this works</a:t>
            </a:r>
            <a:endParaRPr lang="en-US" sz="2400" dirty="0">
              <a:latin typeface="TheSans UHH" charset="0"/>
              <a:ea typeface="TheSans UHH" charset="0"/>
              <a:cs typeface="TheSans UHH" charset="0"/>
            </a:endParaRPr>
          </a:p>
          <a:p>
            <a:pPr lvl="1"/>
            <a:r>
              <a:rPr lang="en-US" sz="2400" dirty="0" smtClean="0">
                <a:latin typeface="TheSans UHH" charset="0"/>
                <a:ea typeface="TheSans UHH" charset="0"/>
                <a:cs typeface="TheSans UHH" charset="0"/>
              </a:rPr>
              <a:t>Unclear how many dimensions are good a priori</a:t>
            </a:r>
          </a:p>
          <a:p>
            <a:pPr lvl="1"/>
            <a:r>
              <a:rPr lang="en-US" sz="2400" dirty="0" smtClean="0">
                <a:latin typeface="TheSans UHH" charset="0"/>
                <a:ea typeface="TheSans UHH" charset="0"/>
                <a:cs typeface="TheSans UHH" charset="0"/>
              </a:rPr>
              <a:t>Each word can have only one representation: </a:t>
            </a:r>
            <a:r>
              <a:rPr lang="en-US" sz="2400" dirty="0" smtClean="0">
                <a:latin typeface="TheSans UHH" charset="0"/>
                <a:ea typeface="TheSans UHH" charset="0"/>
                <a:cs typeface="TheSans UHH" charset="0"/>
                <a:sym typeface="Wingdings"/>
              </a:rPr>
              <a:t>polysemy not modeled</a:t>
            </a:r>
          </a:p>
          <a:p>
            <a:pPr lvl="1"/>
            <a:r>
              <a:rPr lang="en-US" sz="2400" dirty="0">
                <a:latin typeface="TheSans UHH" charset="0"/>
                <a:ea typeface="TheSans UHH" charset="0"/>
                <a:cs typeface="TheSans UHH" charset="0"/>
              </a:rPr>
              <a:t>„semantic categories</a:t>
            </a:r>
            <a:r>
              <a:rPr lang="en-US" sz="2400" dirty="0" smtClean="0">
                <a:latin typeface="TheSans UHH" charset="0"/>
                <a:ea typeface="TheSans UHH" charset="0"/>
                <a:cs typeface="TheSans UHH" charset="0"/>
              </a:rPr>
              <a:t>“ is an overstatement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5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278847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2"/>
          <p:cNvSpPr>
            <a:spLocks noGrp="1"/>
          </p:cNvSpPr>
          <p:nvPr>
            <p:ph type="title"/>
          </p:nvPr>
        </p:nvSpPr>
        <p:spPr>
          <a:xfrm>
            <a:off x="358775" y="134144"/>
            <a:ext cx="6877050" cy="838200"/>
          </a:xfrm>
        </p:spPr>
        <p:txBody>
          <a:bodyPr/>
          <a:lstStyle/>
          <a:p>
            <a:pPr algn="l"/>
            <a:r>
              <a:rPr lang="en-US" sz="4000" dirty="0" smtClean="0"/>
              <a:t>Distributional Hypothesis</a:t>
            </a:r>
            <a:br>
              <a:rPr lang="en-US" sz="4000" dirty="0" smtClean="0"/>
            </a:br>
            <a:r>
              <a:rPr lang="en-US" sz="3200" dirty="0" smtClean="0"/>
              <a:t>Harris, 1954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0825" y="1527963"/>
            <a:ext cx="8640763" cy="4789487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2400" dirty="0">
                <a:latin typeface="TheSans UHH Regular"/>
                <a:cs typeface="TheSans UHH Regular"/>
              </a:rPr>
              <a:t>The </a:t>
            </a:r>
            <a:r>
              <a:rPr lang="en-US" sz="2400" b="1" dirty="0">
                <a:latin typeface="TheSans UHH Regular"/>
                <a:cs typeface="TheSans UHH Regular"/>
              </a:rPr>
              <a:t>Distributional Hypothesis </a:t>
            </a:r>
            <a:r>
              <a:rPr lang="en-US" sz="2400" dirty="0">
                <a:latin typeface="TheSans UHH Regular"/>
                <a:cs typeface="TheSans UHH Regular"/>
              </a:rPr>
              <a:t>in linguistics is the theory that words that occur in similar contexts tend to have similar meanings. </a:t>
            </a:r>
            <a:endParaRPr lang="en-US" sz="2400" dirty="0" smtClean="0">
              <a:latin typeface="TheSans UHH Regular"/>
              <a:cs typeface="TheSans UHH Regular"/>
            </a:endParaRPr>
          </a:p>
          <a:p>
            <a:pPr marL="0" indent="0">
              <a:buNone/>
            </a:pPr>
            <a:r>
              <a:rPr lang="en-US" sz="2400" dirty="0">
                <a:latin typeface="TheSans UHH Regular"/>
                <a:cs typeface="TheSans UHH Regular"/>
              </a:rPr>
              <a:t>The Distributional Hypothesis is the basis for </a:t>
            </a:r>
            <a:r>
              <a:rPr lang="en-US" sz="2400" b="1" dirty="0">
                <a:latin typeface="TheSans UHH Regular"/>
                <a:cs typeface="TheSans UHH Regular"/>
              </a:rPr>
              <a:t>Statistical </a:t>
            </a:r>
            <a:r>
              <a:rPr lang="en-US" sz="2400" b="1" dirty="0" smtClean="0">
                <a:latin typeface="TheSans UHH Regular"/>
                <a:cs typeface="TheSans UHH Regular"/>
              </a:rPr>
              <a:t>Semantics</a:t>
            </a:r>
            <a:r>
              <a:rPr lang="en-US" sz="2400" dirty="0" smtClean="0">
                <a:latin typeface="TheSans UHH Regular"/>
                <a:cs typeface="TheSans UHH Regular"/>
              </a:rPr>
              <a:t>. It </a:t>
            </a:r>
            <a:r>
              <a:rPr lang="en-US" sz="2400" dirty="0">
                <a:latin typeface="TheSans UHH Regular"/>
                <a:cs typeface="TheSans UHH Regular"/>
              </a:rPr>
              <a:t>states that the meaning of a word can be defined in terms of its context</a:t>
            </a:r>
            <a:r>
              <a:rPr lang="en-US" sz="2400" dirty="0" smtClean="0">
                <a:latin typeface="TheSans UHH Regular"/>
                <a:cs typeface="TheSans UHH Regular"/>
              </a:rPr>
              <a:t>.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sz="2400" dirty="0" smtClean="0">
                <a:latin typeface="TheSans UHH Regular"/>
                <a:cs typeface="TheSans UHH Regular"/>
              </a:rPr>
              <a:t>Distributional Hypothesis:</a:t>
            </a:r>
          </a:p>
          <a:p>
            <a:pPr>
              <a:defRPr/>
            </a:pPr>
            <a:r>
              <a:rPr lang="en-US" sz="2400" dirty="0" smtClean="0">
                <a:latin typeface="TheSans UHH Regular"/>
                <a:cs typeface="TheSans UHH Regular"/>
              </a:rPr>
              <a:t>words are characterized by their (typical) contexts: </a:t>
            </a:r>
            <a:r>
              <a:rPr lang="en-US" sz="2400" dirty="0">
                <a:latin typeface="TheSans UHH Regular"/>
                <a:cs typeface="TheSans UHH Regular"/>
              </a:rPr>
              <a:t>meaning of a word can be defined in terms of its context</a:t>
            </a:r>
            <a:endParaRPr lang="en-US" sz="2400" dirty="0" smtClean="0">
              <a:latin typeface="TheSans UHH Regular"/>
              <a:cs typeface="TheSans UHH Regular"/>
            </a:endParaRPr>
          </a:p>
          <a:p>
            <a:pPr>
              <a:buFont typeface="Wingdings" pitchFamily="2" charset="2"/>
              <a:buChar char="§"/>
              <a:defRPr/>
            </a:pPr>
            <a:r>
              <a:rPr lang="hu-HU" sz="2400" dirty="0" smtClean="0">
                <a:latin typeface="TheSans UHH Regular"/>
                <a:cs typeface="TheSans UHH Regular"/>
              </a:rPr>
              <a:t>words are more similar, the more contexts they share</a:t>
            </a:r>
          </a:p>
          <a:p>
            <a:pPr marL="0" indent="0">
              <a:buNone/>
              <a:defRPr/>
            </a:pPr>
            <a:r>
              <a:rPr lang="en-US" sz="2400" dirty="0" smtClean="0">
                <a:latin typeface="TheSans UHH Regular"/>
                <a:cs typeface="TheSans UHH Regular"/>
                <a:sym typeface="Wingdings"/>
              </a:rPr>
              <a:t>Any </a:t>
            </a:r>
            <a:r>
              <a:rPr lang="en-US" sz="2400" dirty="0">
                <a:latin typeface="TheSans UHH Regular"/>
                <a:cs typeface="TheSans UHH Regular"/>
                <a:sym typeface="Wingdings"/>
              </a:rPr>
              <a:t>process that builds a structure on sentences can be used as a source for contexts</a:t>
            </a:r>
            <a:endParaRPr lang="hu-HU" sz="2400" dirty="0" smtClean="0">
              <a:latin typeface="TheSans UHH Regular"/>
              <a:cs typeface="TheSans UHH Regular"/>
            </a:endParaRPr>
          </a:p>
          <a:p>
            <a:pPr marL="0" indent="0">
              <a:buNone/>
              <a:defRPr/>
            </a:pPr>
            <a:endParaRPr lang="hu-HU" sz="2400" dirty="0">
              <a:latin typeface="TheSans UHH Regular"/>
              <a:cs typeface="TheSans UHH Regular"/>
            </a:endParaRPr>
          </a:p>
          <a:p>
            <a:pPr marL="0" indent="0">
              <a:buNone/>
              <a:defRPr/>
            </a:pPr>
            <a:endParaRPr lang="en-US" sz="2400" dirty="0">
              <a:latin typeface="TheSans UHH Regular"/>
              <a:cs typeface="TheSans UHH Regular"/>
            </a:endParaRPr>
          </a:p>
        </p:txBody>
      </p:sp>
      <p:sp>
        <p:nvSpPr>
          <p:cNvPr id="5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296904" y="6442393"/>
            <a:ext cx="1389896" cy="365125"/>
          </a:xfrm>
        </p:spPr>
        <p:txBody>
          <a:bodyPr/>
          <a:lstStyle/>
          <a:p>
            <a:fld id="{43F0430C-3290-2846-9C5E-237D45BC81A9}" type="slidenum">
              <a:rPr lang="de-DE" smtClean="0"/>
              <a:pPr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6523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humans how similar </a:t>
            </a:r>
            <a:r>
              <a:rPr lang="en-US" dirty="0" smtClean="0"/>
              <a:t>two </a:t>
            </a:r>
            <a:r>
              <a:rPr lang="en-US" dirty="0"/>
              <a:t>words are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="" xmlns:a16="http://schemas.microsoft.com/office/drawing/2014/main" id="{C55544A2-008D-E345-808D-5AE802E8E6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1784158"/>
              </p:ext>
            </p:extLst>
          </p:nvPr>
        </p:nvGraphicFramePr>
        <p:xfrm>
          <a:off x="1106424" y="1772256"/>
          <a:ext cx="6918325" cy="3941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125">
                  <a:extLst>
                    <a:ext uri="{9D8B030D-6E8A-4147-A177-3AD203B41FA5}">
                      <a16:colId xmlns="" xmlns:a16="http://schemas.microsoft.com/office/drawing/2014/main" val="4069172633"/>
                    </a:ext>
                  </a:extLst>
                </a:gridCol>
                <a:gridCol w="2514600">
                  <a:extLst>
                    <a:ext uri="{9D8B030D-6E8A-4147-A177-3AD203B41FA5}">
                      <a16:colId xmlns="" xmlns:a16="http://schemas.microsoft.com/office/drawing/2014/main" val="3213786418"/>
                    </a:ext>
                  </a:extLst>
                </a:gridCol>
                <a:gridCol w="2514600">
                  <a:extLst>
                    <a:ext uri="{9D8B030D-6E8A-4147-A177-3AD203B41FA5}">
                      <a16:colId xmlns="" xmlns:a16="http://schemas.microsoft.com/office/drawing/2014/main" val="1592160975"/>
                    </a:ext>
                  </a:extLst>
                </a:gridCol>
              </a:tblGrid>
              <a:tr h="46699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heSans UHH" charset="0"/>
                          <a:ea typeface="TheSans UHH" charset="0"/>
                          <a:cs typeface="TheSans UHH" charset="0"/>
                        </a:rPr>
                        <a:t>word1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TheSans UHH" charset="0"/>
                          <a:ea typeface="TheSans UHH" charset="0"/>
                          <a:cs typeface="TheSans UHH" charset="0"/>
                        </a:rPr>
                        <a:t>word2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heSans UHH" charset="0"/>
                          <a:ea typeface="TheSans UHH" charset="0"/>
                          <a:cs typeface="TheSans UHH" charset="0"/>
                        </a:rPr>
                        <a:t>similarity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35492860"/>
                  </a:ext>
                </a:extLst>
              </a:tr>
              <a:tr h="46699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heSans UHH" charset="0"/>
                          <a:ea typeface="TheSans UHH" charset="0"/>
                          <a:cs typeface="TheSans UHH" charset="0"/>
                        </a:rPr>
                        <a:t>vanish</a:t>
                      </a:r>
                      <a:endParaRPr lang="en-US" sz="6000" dirty="0">
                        <a:effectLst/>
                        <a:latin typeface="TheSans UHH" charset="0"/>
                        <a:ea typeface="TheSans UHH" charset="0"/>
                        <a:cs typeface="TheSans UHH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heSans UHH" charset="0"/>
                          <a:ea typeface="TheSans UHH" charset="0"/>
                          <a:cs typeface="TheSans UHH" charset="0"/>
                        </a:rPr>
                        <a:t>disappear</a:t>
                      </a:r>
                      <a:endParaRPr lang="en-US" sz="6000" dirty="0">
                        <a:effectLst/>
                        <a:latin typeface="TheSans UHH" charset="0"/>
                        <a:ea typeface="TheSans UHH" charset="0"/>
                        <a:cs typeface="TheSans UHH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heSans UHH" charset="0"/>
                          <a:ea typeface="TheSans UHH" charset="0"/>
                          <a:cs typeface="TheSans UHH" charset="0"/>
                        </a:rPr>
                        <a:t>9.8 </a:t>
                      </a:r>
                      <a:endParaRPr lang="en-US" sz="6000" dirty="0">
                        <a:effectLst/>
                        <a:latin typeface="TheSans UHH" charset="0"/>
                        <a:ea typeface="TheSans UHH" charset="0"/>
                        <a:cs typeface="TheSans UHH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918428773"/>
                  </a:ext>
                </a:extLst>
              </a:tr>
              <a:tr h="46699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heSans UHH" charset="0"/>
                          <a:ea typeface="TheSans UHH" charset="0"/>
                          <a:cs typeface="TheSans UHH" charset="0"/>
                        </a:rPr>
                        <a:t>behave</a:t>
                      </a:r>
                      <a:endParaRPr lang="en-US" sz="6000" dirty="0">
                        <a:effectLst/>
                        <a:latin typeface="TheSans UHH" charset="0"/>
                        <a:ea typeface="TheSans UHH" charset="0"/>
                        <a:cs typeface="TheSans UHH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heSans UHH" charset="0"/>
                          <a:ea typeface="TheSans UHH" charset="0"/>
                          <a:cs typeface="TheSans UHH" charset="0"/>
                        </a:rPr>
                        <a:t>obey</a:t>
                      </a:r>
                      <a:endParaRPr lang="en-US" sz="6000" dirty="0">
                        <a:effectLst/>
                        <a:latin typeface="TheSans UHH" charset="0"/>
                        <a:ea typeface="TheSans UHH" charset="0"/>
                        <a:cs typeface="TheSans UHH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heSans UHH" charset="0"/>
                          <a:ea typeface="TheSans UHH" charset="0"/>
                          <a:cs typeface="TheSans UHH" charset="0"/>
                        </a:rPr>
                        <a:t>7.3 </a:t>
                      </a:r>
                      <a:endParaRPr lang="en-US" sz="6000" dirty="0">
                        <a:effectLst/>
                        <a:latin typeface="TheSans UHH" charset="0"/>
                        <a:ea typeface="TheSans UHH" charset="0"/>
                        <a:cs typeface="TheSans UHH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123566929"/>
                  </a:ext>
                </a:extLst>
              </a:tr>
              <a:tr h="46699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heSans UHH" charset="0"/>
                          <a:ea typeface="TheSans UHH" charset="0"/>
                          <a:cs typeface="TheSans UHH" charset="0"/>
                        </a:rPr>
                        <a:t>belief</a:t>
                      </a:r>
                      <a:endParaRPr lang="en-US" sz="6000" dirty="0">
                        <a:effectLst/>
                        <a:latin typeface="TheSans UHH" charset="0"/>
                        <a:ea typeface="TheSans UHH" charset="0"/>
                        <a:cs typeface="TheSans UHH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heSans UHH" charset="0"/>
                          <a:ea typeface="TheSans UHH" charset="0"/>
                          <a:cs typeface="TheSans UHH" charset="0"/>
                        </a:rPr>
                        <a:t>impression </a:t>
                      </a:r>
                      <a:endParaRPr lang="en-US" sz="6000" dirty="0">
                        <a:effectLst/>
                        <a:latin typeface="TheSans UHH" charset="0"/>
                        <a:ea typeface="TheSans UHH" charset="0"/>
                        <a:cs typeface="TheSans UHH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heSans UHH" charset="0"/>
                          <a:ea typeface="TheSans UHH" charset="0"/>
                          <a:cs typeface="TheSans UHH" charset="0"/>
                        </a:rPr>
                        <a:t>5.95 </a:t>
                      </a:r>
                      <a:endParaRPr lang="en-US" sz="6000" dirty="0">
                        <a:effectLst/>
                        <a:latin typeface="TheSans UHH" charset="0"/>
                        <a:ea typeface="TheSans UHH" charset="0"/>
                        <a:cs typeface="TheSans UHH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612151455"/>
                  </a:ext>
                </a:extLst>
              </a:tr>
              <a:tr h="46699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heSans UHH" charset="0"/>
                          <a:ea typeface="TheSans UHH" charset="0"/>
                          <a:cs typeface="TheSans UHH" charset="0"/>
                        </a:rPr>
                        <a:t>muscle</a:t>
                      </a:r>
                      <a:endParaRPr lang="en-US" sz="6000" dirty="0">
                        <a:effectLst/>
                        <a:latin typeface="TheSans UHH" charset="0"/>
                        <a:ea typeface="TheSans UHH" charset="0"/>
                        <a:cs typeface="TheSans UHH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heSans UHH" charset="0"/>
                          <a:ea typeface="TheSans UHH" charset="0"/>
                          <a:cs typeface="TheSans UHH" charset="0"/>
                        </a:rPr>
                        <a:t>bone </a:t>
                      </a:r>
                      <a:endParaRPr lang="en-US" sz="6000" dirty="0">
                        <a:effectLst/>
                        <a:latin typeface="TheSans UHH" charset="0"/>
                        <a:ea typeface="TheSans UHH" charset="0"/>
                        <a:cs typeface="TheSans UHH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heSans UHH" charset="0"/>
                          <a:ea typeface="TheSans UHH" charset="0"/>
                          <a:cs typeface="TheSans UHH" charset="0"/>
                        </a:rPr>
                        <a:t>3.65 </a:t>
                      </a:r>
                      <a:endParaRPr lang="en-US" sz="6000" dirty="0">
                        <a:effectLst/>
                        <a:latin typeface="TheSans UHH" charset="0"/>
                        <a:ea typeface="TheSans UHH" charset="0"/>
                        <a:cs typeface="TheSans UHH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33697757"/>
                  </a:ext>
                </a:extLst>
              </a:tr>
              <a:tr h="46699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heSans UHH" charset="0"/>
                          <a:ea typeface="TheSans UHH" charset="0"/>
                          <a:cs typeface="TheSans UHH" charset="0"/>
                        </a:rPr>
                        <a:t>modest</a:t>
                      </a:r>
                      <a:endParaRPr lang="en-US" sz="6000" dirty="0">
                        <a:effectLst/>
                        <a:latin typeface="TheSans UHH" charset="0"/>
                        <a:ea typeface="TheSans UHH" charset="0"/>
                        <a:cs typeface="TheSans UHH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heSans UHH" charset="0"/>
                          <a:ea typeface="TheSans UHH" charset="0"/>
                          <a:cs typeface="TheSans UHH" charset="0"/>
                        </a:rPr>
                        <a:t>flexible</a:t>
                      </a:r>
                      <a:endParaRPr lang="en-US" sz="6000" dirty="0">
                        <a:effectLst/>
                        <a:latin typeface="TheSans UHH" charset="0"/>
                        <a:ea typeface="TheSans UHH" charset="0"/>
                        <a:cs typeface="TheSans UHH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heSans UHH" charset="0"/>
                          <a:ea typeface="TheSans UHH" charset="0"/>
                          <a:cs typeface="TheSans UHH" charset="0"/>
                        </a:rPr>
                        <a:t>0.98 </a:t>
                      </a:r>
                      <a:endParaRPr lang="en-US" sz="6000" dirty="0">
                        <a:effectLst/>
                        <a:latin typeface="TheSans UHH" charset="0"/>
                        <a:ea typeface="TheSans UHH" charset="0"/>
                        <a:cs typeface="TheSans UHH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2353346"/>
                  </a:ext>
                </a:extLst>
              </a:tr>
              <a:tr h="46699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heSans UHH" charset="0"/>
                          <a:ea typeface="TheSans UHH" charset="0"/>
                          <a:cs typeface="TheSans UHH" charset="0"/>
                        </a:rPr>
                        <a:t>hole</a:t>
                      </a:r>
                      <a:endParaRPr lang="en-US" sz="6000" dirty="0">
                        <a:effectLst/>
                        <a:latin typeface="TheSans UHH" charset="0"/>
                        <a:ea typeface="TheSans UHH" charset="0"/>
                        <a:cs typeface="TheSans UHH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heSans UHH" charset="0"/>
                          <a:ea typeface="TheSans UHH" charset="0"/>
                          <a:cs typeface="TheSans UHH" charset="0"/>
                        </a:rPr>
                        <a:t>agreement</a:t>
                      </a:r>
                      <a:endParaRPr lang="en-US" sz="6000" dirty="0">
                        <a:effectLst/>
                        <a:latin typeface="TheSans UHH" charset="0"/>
                        <a:ea typeface="TheSans UHH" charset="0"/>
                        <a:cs typeface="TheSans UHH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heSans UHH" charset="0"/>
                          <a:ea typeface="TheSans UHH" charset="0"/>
                          <a:cs typeface="TheSans UHH" charset="0"/>
                        </a:rPr>
                        <a:t>0.3 </a:t>
                      </a:r>
                      <a:endParaRPr lang="en-US" sz="6000" dirty="0">
                        <a:effectLst/>
                        <a:latin typeface="TheSans UHH" charset="0"/>
                        <a:ea typeface="TheSans UHH" charset="0"/>
                        <a:cs typeface="TheSans UHH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395844498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2638887" y="5792637"/>
            <a:ext cx="3826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heSans UHH" charset="0"/>
                <a:ea typeface="TheSans UHH" charset="0"/>
                <a:cs typeface="TheSans UHH" charset="0"/>
              </a:rPr>
              <a:t>SimLex-999 dataset (Hill et al., 2015) </a:t>
            </a:r>
          </a:p>
        </p:txBody>
      </p:sp>
      <p:sp>
        <p:nvSpPr>
          <p:cNvPr id="8" name="Rectangle 7"/>
          <p:cNvSpPr/>
          <p:nvPr/>
        </p:nvSpPr>
        <p:spPr>
          <a:xfrm>
            <a:off x="163787" y="6110020"/>
            <a:ext cx="85069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Felix Hill, </a:t>
            </a:r>
            <a:r>
              <a:rPr lang="en-US" sz="1000" dirty="0" err="1"/>
              <a:t>Roi</a:t>
            </a:r>
            <a:r>
              <a:rPr lang="en-US" sz="1000" dirty="0"/>
              <a:t> </a:t>
            </a:r>
            <a:r>
              <a:rPr lang="en-US" sz="1000" dirty="0" err="1"/>
              <a:t>Reichart</a:t>
            </a:r>
            <a:r>
              <a:rPr lang="en-US" sz="1000" dirty="0"/>
              <a:t> and Anna </a:t>
            </a:r>
            <a:r>
              <a:rPr lang="en-US" sz="1000" dirty="0" err="1"/>
              <a:t>Korhonen</a:t>
            </a:r>
            <a:r>
              <a:rPr lang="en-US" sz="1000" dirty="0"/>
              <a:t> (2015): SimLex-999: Evaluating Semantic Models with (Genuine) Similarity Estimation. Computational Linguistics 41(4):665-695</a:t>
            </a:r>
          </a:p>
        </p:txBody>
      </p:sp>
      <p:sp>
        <p:nvSpPr>
          <p:cNvPr id="12" name="Date Placeholder 4"/>
          <p:cNvSpPr txBox="1">
            <a:spLocks/>
          </p:cNvSpPr>
          <p:nvPr/>
        </p:nvSpPr>
        <p:spPr>
          <a:xfrm>
            <a:off x="416676" y="6482268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13" name="Footer Placeholder 5"/>
          <p:cNvSpPr txBox="1">
            <a:spLocks/>
          </p:cNvSpPr>
          <p:nvPr/>
        </p:nvSpPr>
        <p:spPr>
          <a:xfrm>
            <a:off x="1393164" y="6482268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256380" y="6482268"/>
            <a:ext cx="1389896" cy="365125"/>
          </a:xfrm>
        </p:spPr>
        <p:txBody>
          <a:bodyPr/>
          <a:lstStyle/>
          <a:p>
            <a:fld id="{43F0430C-3290-2846-9C5E-237D45BC81A9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9565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dirty="0" smtClean="0"/>
              <a:t>Generative Models</a:t>
            </a:r>
            <a:endParaRPr lang="en-AU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50825" y="1611313"/>
            <a:ext cx="8640763" cy="4789487"/>
          </a:xfrm>
        </p:spPr>
        <p:txBody>
          <a:bodyPr/>
          <a:lstStyle/>
          <a:p>
            <a:r>
              <a:rPr lang="en-AU" sz="2800" dirty="0" smtClean="0"/>
              <a:t>…are models for generating observable data randomly, mainly using some hidden parameters</a:t>
            </a:r>
          </a:p>
          <a:p>
            <a:r>
              <a:rPr lang="en-AU" sz="2800" b="1" dirty="0" smtClean="0"/>
              <a:t>Example: </a:t>
            </a:r>
            <a:r>
              <a:rPr lang="en-AU" sz="2800" dirty="0" smtClean="0"/>
              <a:t>Throw a fair die and observe the output</a:t>
            </a:r>
          </a:p>
          <a:p>
            <a:pPr lvl="1"/>
            <a:r>
              <a:rPr lang="en-AU" sz="2400" dirty="0" smtClean="0"/>
              <a:t>Output:</a:t>
            </a:r>
          </a:p>
          <a:p>
            <a:pPr lvl="2"/>
            <a:r>
              <a:rPr lang="en-AU" sz="2000" dirty="0" smtClean="0"/>
              <a:t>2 6 2 3 4 4 3 3 1 6</a:t>
            </a:r>
          </a:p>
          <a:p>
            <a:pPr lvl="2"/>
            <a:r>
              <a:rPr lang="en-AU" sz="2000" dirty="0" smtClean="0"/>
              <a:t>3 4 6 3 2 1 3 2 5 2</a:t>
            </a:r>
          </a:p>
          <a:p>
            <a:pPr lvl="2"/>
            <a:r>
              <a:rPr lang="en-AU" sz="2000" dirty="0" smtClean="0"/>
              <a:t>3 3 1 5 5 3 5 3 2 4</a:t>
            </a:r>
          </a:p>
          <a:p>
            <a:r>
              <a:rPr lang="en-AU" sz="2800" dirty="0" smtClean="0"/>
              <a:t>Other generative models:</a:t>
            </a:r>
          </a:p>
          <a:p>
            <a:pPr lvl="1"/>
            <a:r>
              <a:rPr lang="en-AU" sz="2400" dirty="0" smtClean="0"/>
              <a:t>Hidden Markov Chain (HMM)</a:t>
            </a:r>
          </a:p>
          <a:p>
            <a:pPr lvl="1"/>
            <a:r>
              <a:rPr lang="en-AU" sz="2400" dirty="0" smtClean="0"/>
              <a:t>LDA (Latent </a:t>
            </a:r>
            <a:r>
              <a:rPr lang="en-AU" sz="2400" dirty="0" err="1" smtClean="0"/>
              <a:t>Dirichlet</a:t>
            </a:r>
            <a:r>
              <a:rPr lang="en-AU" sz="2400" dirty="0" smtClean="0"/>
              <a:t> Allocation) </a:t>
            </a:r>
            <a:endParaRPr lang="en-AU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5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366940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sz="3600" dirty="0" smtClean="0"/>
              <a:t>Graphical notation </a:t>
            </a:r>
            <a:br>
              <a:rPr lang="en-AU" sz="3600" dirty="0" smtClean="0"/>
            </a:br>
            <a:r>
              <a:rPr lang="en-AU" sz="3600" dirty="0" smtClean="0"/>
              <a:t>for random variables</a:t>
            </a:r>
            <a:endParaRPr lang="en-AU" sz="36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Algebraic</a:t>
            </a:r>
            <a:endParaRPr lang="en-AU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5612" y="2174875"/>
            <a:ext cx="4040188" cy="3951288"/>
          </a:xfrm>
        </p:spPr>
        <p:txBody>
          <a:bodyPr/>
          <a:lstStyle/>
          <a:p>
            <a:pPr>
              <a:buNone/>
            </a:pPr>
            <a:endParaRPr lang="en-AU" dirty="0" smtClean="0"/>
          </a:p>
          <a:p>
            <a:r>
              <a:rPr lang="en-AU" dirty="0" smtClean="0"/>
              <a:t>P(x)</a:t>
            </a:r>
          </a:p>
          <a:p>
            <a:endParaRPr lang="en-AU" dirty="0" smtClean="0"/>
          </a:p>
          <a:p>
            <a:r>
              <a:rPr lang="en-AU" dirty="0" smtClean="0"/>
              <a:t>P(x|y)</a:t>
            </a:r>
          </a:p>
          <a:p>
            <a:endParaRPr lang="en-AU" dirty="0" smtClean="0"/>
          </a:p>
          <a:p>
            <a:r>
              <a:rPr lang="en-AU" dirty="0" smtClean="0"/>
              <a:t>P(x</a:t>
            </a:r>
            <a:r>
              <a:rPr lang="en-AU" baseline="-25000" dirty="0" smtClean="0"/>
              <a:t>1</a:t>
            </a:r>
            <a:r>
              <a:rPr lang="en-AU" dirty="0" smtClean="0"/>
              <a:t>,x</a:t>
            </a:r>
            <a:r>
              <a:rPr lang="en-AU" baseline="-25000" dirty="0" smtClean="0"/>
              <a:t>2</a:t>
            </a:r>
            <a:r>
              <a:rPr lang="en-AU" dirty="0" smtClean="0"/>
              <a:t>|y)</a:t>
            </a:r>
          </a:p>
          <a:p>
            <a:endParaRPr lang="en-AU" dirty="0" smtClean="0"/>
          </a:p>
          <a:p>
            <a:r>
              <a:rPr lang="en-AU" dirty="0" smtClean="0"/>
              <a:t>P(x|y</a:t>
            </a:r>
            <a:r>
              <a:rPr lang="en-AU" baseline="-25000" dirty="0" smtClean="0"/>
              <a:t>1</a:t>
            </a:r>
            <a:r>
              <a:rPr lang="en-AU" dirty="0" smtClean="0"/>
              <a:t>,y</a:t>
            </a:r>
            <a:r>
              <a:rPr lang="en-AU" baseline="-25000" dirty="0" smtClean="0"/>
              <a:t>2</a:t>
            </a:r>
            <a:r>
              <a:rPr lang="en-AU" dirty="0" smtClean="0"/>
              <a:t>)</a:t>
            </a:r>
          </a:p>
          <a:p>
            <a:pPr>
              <a:buNone/>
            </a:pPr>
            <a:endParaRPr lang="en-AU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AU" dirty="0" smtClean="0"/>
              <a:t>Graphical</a:t>
            </a:r>
            <a:endParaRPr lang="en-AU" dirty="0"/>
          </a:p>
        </p:txBody>
      </p:sp>
      <p:sp>
        <p:nvSpPr>
          <p:cNvPr id="8" name="Ellipse 7"/>
          <p:cNvSpPr/>
          <p:nvPr/>
        </p:nvSpPr>
        <p:spPr>
          <a:xfrm>
            <a:off x="5486400" y="2590800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x</a:t>
            </a:r>
            <a:endParaRPr lang="en-AU" dirty="0">
              <a:solidFill>
                <a:schemeClr val="tx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486400" y="3352800"/>
            <a:ext cx="1447800" cy="381000"/>
            <a:chOff x="5486400" y="3352800"/>
            <a:chExt cx="1447800" cy="381000"/>
          </a:xfrm>
        </p:grpSpPr>
        <p:sp>
          <p:nvSpPr>
            <p:cNvPr id="9" name="Ellipse 8"/>
            <p:cNvSpPr/>
            <p:nvPr/>
          </p:nvSpPr>
          <p:spPr>
            <a:xfrm>
              <a:off x="5486400" y="3352800"/>
              <a:ext cx="381000" cy="381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 smtClean="0">
                  <a:solidFill>
                    <a:schemeClr val="tx1"/>
                  </a:solidFill>
                </a:rPr>
                <a:t>x</a:t>
              </a:r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10" name="Ellipse 9"/>
            <p:cNvSpPr/>
            <p:nvPr/>
          </p:nvSpPr>
          <p:spPr>
            <a:xfrm>
              <a:off x="6553200" y="3352800"/>
              <a:ext cx="381000" cy="381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 smtClean="0">
                  <a:solidFill>
                    <a:schemeClr val="tx1"/>
                  </a:solidFill>
                </a:rPr>
                <a:t>y</a:t>
              </a:r>
              <a:endParaRPr lang="en-AU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Gerade Verbindung mit Pfeil 11"/>
            <p:cNvCxnSpPr>
              <a:stCxn id="10" idx="2"/>
              <a:endCxn id="9" idx="6"/>
            </p:cNvCxnSpPr>
            <p:nvPr/>
          </p:nvCxnSpPr>
          <p:spPr>
            <a:xfrm flipH="1">
              <a:off x="5867400" y="3543300"/>
              <a:ext cx="6858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5105400" y="4191000"/>
            <a:ext cx="2209800" cy="838200"/>
            <a:chOff x="5105400" y="4191000"/>
            <a:chExt cx="2209800" cy="838200"/>
          </a:xfrm>
        </p:grpSpPr>
        <p:sp>
          <p:nvSpPr>
            <p:cNvPr id="14" name="Ellipse 13"/>
            <p:cNvSpPr/>
            <p:nvPr/>
          </p:nvSpPr>
          <p:spPr>
            <a:xfrm>
              <a:off x="5943600" y="4191000"/>
              <a:ext cx="5334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 smtClean="0">
                  <a:solidFill>
                    <a:schemeClr val="tx1"/>
                  </a:solidFill>
                </a:rPr>
                <a:t>y</a:t>
              </a:r>
              <a:endParaRPr lang="en-AU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Gerade Verbindung mit Pfeil 14"/>
            <p:cNvCxnSpPr>
              <a:stCxn id="14" idx="2"/>
              <a:endCxn id="17" idx="7"/>
            </p:cNvCxnSpPr>
            <p:nvPr/>
          </p:nvCxnSpPr>
          <p:spPr>
            <a:xfrm flipH="1">
              <a:off x="5560685" y="4419600"/>
              <a:ext cx="382915" cy="2193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Ellipse 15"/>
            <p:cNvSpPr/>
            <p:nvPr/>
          </p:nvSpPr>
          <p:spPr>
            <a:xfrm>
              <a:off x="6781800" y="4572000"/>
              <a:ext cx="5334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600" dirty="0" smtClean="0">
                  <a:solidFill>
                    <a:schemeClr val="tx1"/>
                  </a:solidFill>
                </a:rPr>
                <a:t>x</a:t>
              </a:r>
              <a:r>
                <a:rPr lang="en-AU" sz="1600" baseline="-25000" dirty="0" smtClean="0">
                  <a:solidFill>
                    <a:schemeClr val="tx1"/>
                  </a:solidFill>
                </a:rPr>
                <a:t>2</a:t>
              </a:r>
              <a:endParaRPr lang="en-AU" sz="16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7" name="Ellipse 16"/>
            <p:cNvSpPr/>
            <p:nvPr/>
          </p:nvSpPr>
          <p:spPr>
            <a:xfrm>
              <a:off x="5105400" y="4572000"/>
              <a:ext cx="5334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600" dirty="0" smtClean="0">
                  <a:solidFill>
                    <a:schemeClr val="tx1"/>
                  </a:solidFill>
                </a:rPr>
                <a:t>x</a:t>
              </a:r>
              <a:r>
                <a:rPr lang="en-AU" sz="1600" baseline="-25000" dirty="0" smtClean="0">
                  <a:solidFill>
                    <a:schemeClr val="tx1"/>
                  </a:solidFill>
                </a:rPr>
                <a:t>1</a:t>
              </a:r>
              <a:endParaRPr lang="en-AU" sz="1600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Gerade Verbindung mit Pfeil 19"/>
            <p:cNvCxnSpPr>
              <a:stCxn id="14" idx="6"/>
              <a:endCxn id="16" idx="1"/>
            </p:cNvCxnSpPr>
            <p:nvPr/>
          </p:nvCxnSpPr>
          <p:spPr>
            <a:xfrm>
              <a:off x="6477000" y="4419600"/>
              <a:ext cx="382915" cy="2193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5105400" y="5257800"/>
            <a:ext cx="2209800" cy="762000"/>
            <a:chOff x="5105400" y="5257800"/>
            <a:chExt cx="2209800" cy="762000"/>
          </a:xfrm>
        </p:grpSpPr>
        <p:sp>
          <p:nvSpPr>
            <p:cNvPr id="23" name="Ellipse 22"/>
            <p:cNvSpPr/>
            <p:nvPr/>
          </p:nvSpPr>
          <p:spPr>
            <a:xfrm>
              <a:off x="6019800" y="5562600"/>
              <a:ext cx="5334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 smtClean="0">
                  <a:solidFill>
                    <a:schemeClr val="tx1"/>
                  </a:solidFill>
                </a:rPr>
                <a:t>x</a:t>
              </a:r>
              <a:endParaRPr lang="en-AU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Gerade Verbindung mit Pfeil 23"/>
            <p:cNvCxnSpPr>
              <a:stCxn id="23" idx="2"/>
              <a:endCxn id="26" idx="5"/>
            </p:cNvCxnSpPr>
            <p:nvPr/>
          </p:nvCxnSpPr>
          <p:spPr>
            <a:xfrm flipH="1" flipV="1">
              <a:off x="5560685" y="5648045"/>
              <a:ext cx="459115" cy="14315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Ellipse 24"/>
            <p:cNvSpPr/>
            <p:nvPr/>
          </p:nvSpPr>
          <p:spPr>
            <a:xfrm>
              <a:off x="6781800" y="5257800"/>
              <a:ext cx="5334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600" dirty="0" smtClean="0">
                  <a:solidFill>
                    <a:schemeClr val="tx1"/>
                  </a:solidFill>
                </a:rPr>
                <a:t>y</a:t>
              </a:r>
              <a:r>
                <a:rPr lang="en-AU" sz="1600" baseline="-25000" dirty="0" smtClean="0">
                  <a:solidFill>
                    <a:schemeClr val="tx1"/>
                  </a:solidFill>
                </a:rPr>
                <a:t>2</a:t>
              </a:r>
              <a:endParaRPr lang="en-AU" sz="16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26" name="Ellipse 25"/>
            <p:cNvSpPr/>
            <p:nvPr/>
          </p:nvSpPr>
          <p:spPr>
            <a:xfrm>
              <a:off x="5105400" y="5257800"/>
              <a:ext cx="5334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600" dirty="0" smtClean="0">
                  <a:solidFill>
                    <a:schemeClr val="tx1"/>
                  </a:solidFill>
                </a:rPr>
                <a:t>y</a:t>
              </a:r>
              <a:r>
                <a:rPr lang="en-AU" sz="1600" baseline="-25000" dirty="0" smtClean="0">
                  <a:solidFill>
                    <a:schemeClr val="tx1"/>
                  </a:solidFill>
                </a:rPr>
                <a:t>1</a:t>
              </a:r>
              <a:endParaRPr lang="en-AU" sz="1600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Gerade Verbindung mit Pfeil 26"/>
            <p:cNvCxnSpPr>
              <a:stCxn id="23" idx="6"/>
              <a:endCxn id="25" idx="3"/>
            </p:cNvCxnSpPr>
            <p:nvPr/>
          </p:nvCxnSpPr>
          <p:spPr>
            <a:xfrm flipV="1">
              <a:off x="6553200" y="5648045"/>
              <a:ext cx="306715" cy="14315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feld 20"/>
          <p:cNvSpPr txBox="1"/>
          <p:nvPr/>
        </p:nvSpPr>
        <p:spPr>
          <a:xfrm>
            <a:off x="4876800" y="6017170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smtClean="0"/>
              <a:t>Examples from </a:t>
            </a:r>
            <a:r>
              <a:rPr lang="en-AU" sz="1200" dirty="0" smtClean="0"/>
              <a:t>“Graphical Representation – Graphical Models - Gibbs Sampling” by Han Xiao, Ping Luo</a:t>
            </a:r>
            <a:endParaRPr lang="en-AU" sz="1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28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29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15488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Objekt 41"/>
          <p:cNvGraphicFramePr>
            <a:graphicFrameLocks noChangeAspect="1"/>
          </p:cNvGraphicFramePr>
          <p:nvPr/>
        </p:nvGraphicFramePr>
        <p:xfrm>
          <a:off x="228600" y="1447800"/>
          <a:ext cx="60960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" name="Formel" r:id="rId3" imgW="2400120" imgH="431640" progId="Equation.3">
                  <p:embed/>
                </p:oleObj>
              </mc:Choice>
              <mc:Fallback>
                <p:oleObj name="Formel" r:id="rId3" imgW="240012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447800"/>
                        <a:ext cx="6096000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dirty="0" smtClean="0"/>
              <a:t>Joint Distribution</a:t>
            </a:r>
            <a:endParaRPr lang="en-AU" dirty="0"/>
          </a:p>
        </p:txBody>
      </p:sp>
      <p:cxnSp>
        <p:nvCxnSpPr>
          <p:cNvPr id="11" name="Gerade Verbindung mit Pfeil 10"/>
          <p:cNvCxnSpPr>
            <a:endCxn id="13" idx="7"/>
          </p:cNvCxnSpPr>
          <p:nvPr/>
        </p:nvCxnSpPr>
        <p:spPr>
          <a:xfrm flipH="1">
            <a:off x="3198485" y="3276600"/>
            <a:ext cx="382915" cy="37175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/>
          <p:cNvSpPr/>
          <p:nvPr/>
        </p:nvSpPr>
        <p:spPr>
          <a:xfrm>
            <a:off x="4419600" y="3581400"/>
            <a:ext cx="5334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 smtClean="0">
                <a:solidFill>
                  <a:schemeClr val="tx1"/>
                </a:solidFill>
              </a:rPr>
              <a:t>x</a:t>
            </a:r>
            <a:r>
              <a:rPr lang="en-AU" sz="1600" baseline="-25000" dirty="0" smtClean="0">
                <a:solidFill>
                  <a:schemeClr val="tx1"/>
                </a:solidFill>
              </a:rPr>
              <a:t>3</a:t>
            </a:r>
            <a:endParaRPr lang="en-AU" sz="1600" baseline="-25000" dirty="0">
              <a:solidFill>
                <a:schemeClr val="tx1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2743200" y="3581400"/>
            <a:ext cx="5334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 smtClean="0">
                <a:solidFill>
                  <a:schemeClr val="tx1"/>
                </a:solidFill>
              </a:rPr>
              <a:t>x</a:t>
            </a:r>
            <a:r>
              <a:rPr lang="en-AU" sz="1600" baseline="-25000" dirty="0" smtClean="0">
                <a:solidFill>
                  <a:schemeClr val="tx1"/>
                </a:solidFill>
              </a:rPr>
              <a:t>2</a:t>
            </a:r>
            <a:endParaRPr lang="en-AU" sz="1600" baseline="-25000" dirty="0">
              <a:solidFill>
                <a:schemeClr val="tx1"/>
              </a:solidFill>
            </a:endParaRPr>
          </a:p>
        </p:txBody>
      </p:sp>
      <p:cxnSp>
        <p:nvCxnSpPr>
          <p:cNvPr id="14" name="Gerade Verbindung mit Pfeil 13"/>
          <p:cNvCxnSpPr>
            <a:endCxn id="12" idx="1"/>
          </p:cNvCxnSpPr>
          <p:nvPr/>
        </p:nvCxnSpPr>
        <p:spPr>
          <a:xfrm>
            <a:off x="4114800" y="3276600"/>
            <a:ext cx="382915" cy="37175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lipse 22"/>
          <p:cNvSpPr/>
          <p:nvPr/>
        </p:nvSpPr>
        <p:spPr>
          <a:xfrm>
            <a:off x="3581400" y="3048000"/>
            <a:ext cx="5334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 smtClean="0">
                <a:solidFill>
                  <a:schemeClr val="tx1"/>
                </a:solidFill>
              </a:rPr>
              <a:t>x</a:t>
            </a:r>
            <a:r>
              <a:rPr lang="en-AU" sz="1600" baseline="-25000" dirty="0" smtClean="0">
                <a:solidFill>
                  <a:schemeClr val="tx1"/>
                </a:solidFill>
              </a:rPr>
              <a:t>1</a:t>
            </a:r>
            <a:endParaRPr lang="en-AU" sz="1600" baseline="-25000" dirty="0">
              <a:solidFill>
                <a:schemeClr val="tx1"/>
              </a:solidFill>
            </a:endParaRPr>
          </a:p>
        </p:txBody>
      </p:sp>
      <p:sp>
        <p:nvSpPr>
          <p:cNvPr id="24" name="Ellipse 23"/>
          <p:cNvSpPr/>
          <p:nvPr/>
        </p:nvSpPr>
        <p:spPr>
          <a:xfrm>
            <a:off x="3581400" y="3810000"/>
            <a:ext cx="5334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 smtClean="0">
                <a:solidFill>
                  <a:schemeClr val="tx1"/>
                </a:solidFill>
              </a:rPr>
              <a:t>x</a:t>
            </a:r>
            <a:r>
              <a:rPr lang="en-AU" sz="1600" baseline="-25000" dirty="0" smtClean="0">
                <a:solidFill>
                  <a:schemeClr val="tx1"/>
                </a:solidFill>
              </a:rPr>
              <a:t>4</a:t>
            </a:r>
            <a:endParaRPr lang="en-AU" sz="1600" baseline="-25000" dirty="0">
              <a:solidFill>
                <a:schemeClr val="tx1"/>
              </a:solidFill>
            </a:endParaRPr>
          </a:p>
        </p:txBody>
      </p:sp>
      <p:sp>
        <p:nvSpPr>
          <p:cNvPr id="25" name="Ellipse 24"/>
          <p:cNvSpPr/>
          <p:nvPr/>
        </p:nvSpPr>
        <p:spPr>
          <a:xfrm>
            <a:off x="4953000" y="4114800"/>
            <a:ext cx="5334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 smtClean="0">
                <a:solidFill>
                  <a:schemeClr val="tx1"/>
                </a:solidFill>
              </a:rPr>
              <a:t>x</a:t>
            </a:r>
            <a:r>
              <a:rPr lang="en-AU" sz="1600" baseline="-25000" dirty="0" smtClean="0">
                <a:solidFill>
                  <a:schemeClr val="tx1"/>
                </a:solidFill>
              </a:rPr>
              <a:t>6</a:t>
            </a:r>
            <a:endParaRPr lang="en-AU" sz="1600" baseline="-25000" dirty="0">
              <a:solidFill>
                <a:schemeClr val="tx1"/>
              </a:solidFill>
            </a:endParaRPr>
          </a:p>
        </p:txBody>
      </p:sp>
      <p:sp>
        <p:nvSpPr>
          <p:cNvPr id="26" name="Ellipse 25"/>
          <p:cNvSpPr/>
          <p:nvPr/>
        </p:nvSpPr>
        <p:spPr>
          <a:xfrm>
            <a:off x="3581400" y="4572000"/>
            <a:ext cx="5334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 smtClean="0">
                <a:solidFill>
                  <a:schemeClr val="tx1"/>
                </a:solidFill>
              </a:rPr>
              <a:t>x</a:t>
            </a:r>
            <a:r>
              <a:rPr lang="en-AU" sz="1600" baseline="-25000" dirty="0" smtClean="0">
                <a:solidFill>
                  <a:schemeClr val="tx1"/>
                </a:solidFill>
              </a:rPr>
              <a:t>5</a:t>
            </a:r>
            <a:endParaRPr lang="en-AU" sz="1600" baseline="-25000" dirty="0">
              <a:solidFill>
                <a:schemeClr val="tx1"/>
              </a:solidFill>
            </a:endParaRPr>
          </a:p>
        </p:txBody>
      </p:sp>
      <p:cxnSp>
        <p:nvCxnSpPr>
          <p:cNvPr id="27" name="Gerade Verbindung mit Pfeil 26"/>
          <p:cNvCxnSpPr>
            <a:stCxn id="23" idx="4"/>
            <a:endCxn id="24" idx="0"/>
          </p:cNvCxnSpPr>
          <p:nvPr/>
        </p:nvCxnSpPr>
        <p:spPr>
          <a:xfrm>
            <a:off x="3848100" y="3505200"/>
            <a:ext cx="0" cy="3048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>
            <a:stCxn id="12" idx="2"/>
            <a:endCxn id="26" idx="7"/>
          </p:cNvCxnSpPr>
          <p:nvPr/>
        </p:nvCxnSpPr>
        <p:spPr>
          <a:xfrm flipH="1">
            <a:off x="4036685" y="3810000"/>
            <a:ext cx="382915" cy="82895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/>
          <p:cNvCxnSpPr>
            <a:stCxn id="24" idx="4"/>
            <a:endCxn id="26" idx="0"/>
          </p:cNvCxnSpPr>
          <p:nvPr/>
        </p:nvCxnSpPr>
        <p:spPr>
          <a:xfrm>
            <a:off x="3848100" y="4267200"/>
            <a:ext cx="0" cy="3048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>
            <a:stCxn id="25" idx="2"/>
            <a:endCxn id="26" idx="6"/>
          </p:cNvCxnSpPr>
          <p:nvPr/>
        </p:nvCxnSpPr>
        <p:spPr>
          <a:xfrm flipH="1">
            <a:off x="4114800" y="4343400"/>
            <a:ext cx="838200" cy="4572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17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18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47225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encrypted-tbn0.google.com/images?q=tbn:ANd9GcSAEAyf--pFjQ3Lt1nPOwouA6a4qr54Nyb5EUgkDpHgFnipuvy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21" b="77679" l="20089" r="89732">
                        <a14:backgroundMark x1="59375" y1="41964" x2="59375" y2="41964"/>
                        <a14:backgroundMark x1="59375" y1="41964" x2="59375" y2="41964"/>
                        <a14:backgroundMark x1="59375" y1="41964" x2="59375" y2="41964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6226838" y="-136040"/>
            <a:ext cx="1516992" cy="1516993"/>
          </a:xfrm>
          <a:prstGeom prst="rect">
            <a:avLst/>
          </a:prstGeom>
          <a:noFill/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dirty="0" smtClean="0"/>
              <a:t>Example: Dice Model</a:t>
            </a:r>
            <a:endParaRPr lang="en-AU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400" dirty="0" smtClean="0">
                <a:latin typeface="TheSans UHH" charset="0"/>
                <a:ea typeface="TheSans UHH" charset="0"/>
                <a:cs typeface="TheSans UHH" charset="0"/>
              </a:rPr>
              <a:t>generation process:</a:t>
            </a:r>
          </a:p>
          <a:p>
            <a:pPr lvl="1">
              <a:buFont typeface="Symbol" pitchFamily="18" charset="2"/>
              <a:buChar char="-"/>
            </a:pPr>
            <a:r>
              <a:rPr lang="en-AU" sz="2000" dirty="0" smtClean="0">
                <a:latin typeface="TheSans UHH" charset="0"/>
                <a:ea typeface="TheSans UHH" charset="0"/>
                <a:cs typeface="TheSans UHH" charset="0"/>
              </a:rPr>
              <a:t>Sample a number by </a:t>
            </a:r>
            <a:br>
              <a:rPr lang="en-AU" sz="2000" dirty="0" smtClean="0">
                <a:latin typeface="TheSans UHH" charset="0"/>
                <a:ea typeface="TheSans UHH" charset="0"/>
                <a:cs typeface="TheSans UHH" charset="0"/>
              </a:rPr>
            </a:br>
            <a:r>
              <a:rPr lang="en-AU" sz="2000" dirty="0" smtClean="0">
                <a:latin typeface="TheSans UHH" charset="0"/>
                <a:ea typeface="TheSans UHH" charset="0"/>
                <a:cs typeface="TheSans UHH" charset="0"/>
              </a:rPr>
              <a:t>throwing the die</a:t>
            </a:r>
            <a:endParaRPr lang="en-AU" sz="2400" dirty="0" smtClean="0">
              <a:latin typeface="TheSans UHH" charset="0"/>
              <a:ea typeface="TheSans UHH" charset="0"/>
              <a:cs typeface="TheSans UHH" charset="0"/>
            </a:endParaRPr>
          </a:p>
          <a:p>
            <a:r>
              <a:rPr lang="en-AU" sz="2400" dirty="0" smtClean="0">
                <a:latin typeface="TheSans UHH" charset="0"/>
                <a:ea typeface="TheSans UHH" charset="0"/>
                <a:cs typeface="TheSans UHH" charset="0"/>
              </a:rPr>
              <a:t>a multinomial distribution D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5410200" y="3505200"/>
            <a:ext cx="2438400" cy="1219200"/>
            <a:chOff x="5410200" y="3505200"/>
            <a:chExt cx="2438400" cy="1219200"/>
          </a:xfrm>
        </p:grpSpPr>
        <p:sp>
          <p:nvSpPr>
            <p:cNvPr id="38" name="Rechteck 37"/>
            <p:cNvSpPr/>
            <p:nvPr/>
          </p:nvSpPr>
          <p:spPr>
            <a:xfrm>
              <a:off x="6324600" y="3505200"/>
              <a:ext cx="1524000" cy="1219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 smtClean="0"/>
            </a:p>
            <a:p>
              <a:pPr algn="ctr"/>
              <a:endParaRPr lang="en-AU" dirty="0" smtClean="0"/>
            </a:p>
            <a:p>
              <a:pPr algn="ctr"/>
              <a:endParaRPr lang="en-AU" dirty="0" smtClean="0"/>
            </a:p>
            <a:p>
              <a:pPr algn="r"/>
              <a:r>
                <a:rPr lang="en-AU" sz="2000" dirty="0" smtClean="0">
                  <a:solidFill>
                    <a:schemeClr val="tx1"/>
                  </a:solidFill>
                </a:rPr>
                <a:t>N</a:t>
              </a:r>
              <a:endParaRPr lang="en-AU" sz="2000" dirty="0">
                <a:solidFill>
                  <a:schemeClr val="tx1"/>
                </a:solidFill>
              </a:endParaRPr>
            </a:p>
          </p:txBody>
        </p:sp>
        <p:sp>
          <p:nvSpPr>
            <p:cNvPr id="36" name="Ellipse 35"/>
            <p:cNvSpPr/>
            <p:nvPr/>
          </p:nvSpPr>
          <p:spPr>
            <a:xfrm>
              <a:off x="5410200" y="3922208"/>
              <a:ext cx="5334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 smtClean="0">
                  <a:solidFill>
                    <a:schemeClr val="tx1"/>
                  </a:solidFill>
                </a:rPr>
                <a:t>D</a:t>
              </a:r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37" name="Ellipse 36"/>
            <p:cNvSpPr/>
            <p:nvPr/>
          </p:nvSpPr>
          <p:spPr>
            <a:xfrm>
              <a:off x="6781800" y="3886200"/>
              <a:ext cx="609600" cy="5334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2000" dirty="0" smtClean="0">
                  <a:solidFill>
                    <a:schemeClr val="bg1"/>
                  </a:solidFill>
                </a:rPr>
                <a:t>x</a:t>
              </a:r>
              <a:r>
                <a:rPr lang="en-AU" sz="2000" baseline="-25000" dirty="0" smtClean="0">
                  <a:solidFill>
                    <a:schemeClr val="bg1"/>
                  </a:solidFill>
                </a:rPr>
                <a:t>i</a:t>
              </a:r>
              <a:endParaRPr lang="en-AU" sz="2000" baseline="-25000" dirty="0">
                <a:solidFill>
                  <a:schemeClr val="bg1"/>
                </a:solidFill>
              </a:endParaRPr>
            </a:p>
          </p:txBody>
        </p:sp>
        <p:cxnSp>
          <p:nvCxnSpPr>
            <p:cNvPr id="39" name="Gerade Verbindung mit Pfeil 38"/>
            <p:cNvCxnSpPr>
              <a:stCxn id="36" idx="6"/>
              <a:endCxn id="37" idx="2"/>
            </p:cNvCxnSpPr>
            <p:nvPr/>
          </p:nvCxnSpPr>
          <p:spPr>
            <a:xfrm>
              <a:off x="5943600" y="4150808"/>
              <a:ext cx="838200" cy="20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Pfeil nach links und rechts 41"/>
          <p:cNvSpPr/>
          <p:nvPr/>
        </p:nvSpPr>
        <p:spPr>
          <a:xfrm>
            <a:off x="3124200" y="3810000"/>
            <a:ext cx="1905000" cy="9144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equivalent</a:t>
            </a:r>
            <a:endParaRPr lang="en-AU" dirty="0">
              <a:solidFill>
                <a:schemeClr val="tx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-96296" y="3166646"/>
            <a:ext cx="3372896" cy="2243554"/>
            <a:chOff x="-96296" y="3166646"/>
            <a:chExt cx="3372896" cy="2243554"/>
          </a:xfrm>
        </p:grpSpPr>
        <p:sp>
          <p:nvSpPr>
            <p:cNvPr id="6" name="Ellipse 5"/>
            <p:cNvSpPr/>
            <p:nvPr/>
          </p:nvSpPr>
          <p:spPr>
            <a:xfrm>
              <a:off x="1219200" y="3505200"/>
              <a:ext cx="533400" cy="4572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dirty="0" smtClean="0">
                  <a:solidFill>
                    <a:schemeClr val="tx1"/>
                  </a:solidFill>
                </a:rPr>
                <a:t>D</a:t>
              </a:r>
              <a:endParaRPr lang="en-AU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Gerade Verbindung mit Pfeil 6"/>
            <p:cNvCxnSpPr>
              <a:stCxn id="6" idx="2"/>
              <a:endCxn id="9" idx="7"/>
            </p:cNvCxnSpPr>
            <p:nvPr/>
          </p:nvCxnSpPr>
          <p:spPr>
            <a:xfrm flipH="1">
              <a:off x="836285" y="3733800"/>
              <a:ext cx="382915" cy="669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lipse 7"/>
            <p:cNvSpPr/>
            <p:nvPr/>
          </p:nvSpPr>
          <p:spPr>
            <a:xfrm>
              <a:off x="2057400" y="3886200"/>
              <a:ext cx="609600" cy="5334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600" dirty="0" smtClean="0">
                  <a:solidFill>
                    <a:schemeClr val="bg1"/>
                  </a:solidFill>
                </a:rPr>
                <a:t>x</a:t>
              </a:r>
              <a:r>
                <a:rPr lang="en-AU" sz="1600" baseline="-25000" dirty="0" smtClean="0">
                  <a:solidFill>
                    <a:schemeClr val="bg1"/>
                  </a:solidFill>
                </a:rPr>
                <a:t>N</a:t>
              </a:r>
              <a:endParaRPr lang="en-AU" sz="160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9" name="Ellipse 8"/>
            <p:cNvSpPr/>
            <p:nvPr/>
          </p:nvSpPr>
          <p:spPr>
            <a:xfrm>
              <a:off x="381000" y="3733800"/>
              <a:ext cx="533400" cy="4572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600" dirty="0" smtClean="0">
                  <a:solidFill>
                    <a:schemeClr val="bg1"/>
                  </a:solidFill>
                </a:rPr>
                <a:t>x</a:t>
              </a:r>
              <a:r>
                <a:rPr lang="en-AU" sz="1600" baseline="-25000" dirty="0" smtClean="0">
                  <a:solidFill>
                    <a:schemeClr val="bg1"/>
                  </a:solidFill>
                </a:rPr>
                <a:t>1</a:t>
              </a:r>
              <a:endParaRPr lang="en-AU" sz="1600" baseline="-25000" dirty="0">
                <a:solidFill>
                  <a:schemeClr val="bg1"/>
                </a:solidFill>
              </a:endParaRPr>
            </a:p>
          </p:txBody>
        </p:sp>
        <p:cxnSp>
          <p:nvCxnSpPr>
            <p:cNvPr id="10" name="Gerade Verbindung mit Pfeil 9"/>
            <p:cNvCxnSpPr>
              <a:stCxn id="6" idx="6"/>
              <a:endCxn id="8" idx="1"/>
            </p:cNvCxnSpPr>
            <p:nvPr/>
          </p:nvCxnSpPr>
          <p:spPr>
            <a:xfrm>
              <a:off x="1752600" y="3733800"/>
              <a:ext cx="394074" cy="23051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Ellipse 15"/>
            <p:cNvSpPr/>
            <p:nvPr/>
          </p:nvSpPr>
          <p:spPr>
            <a:xfrm>
              <a:off x="381000" y="4267200"/>
              <a:ext cx="533400" cy="4572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600" dirty="0" smtClean="0">
                  <a:solidFill>
                    <a:schemeClr val="bg1"/>
                  </a:solidFill>
                </a:rPr>
                <a:t>x</a:t>
              </a:r>
              <a:r>
                <a:rPr lang="en-AU" sz="1600" baseline="-25000" dirty="0" smtClean="0">
                  <a:solidFill>
                    <a:schemeClr val="bg1"/>
                  </a:solidFill>
                </a:rPr>
                <a:t>2</a:t>
              </a:r>
              <a:endParaRPr lang="en-AU" sz="160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17" name="Ellipse 16"/>
            <p:cNvSpPr/>
            <p:nvPr/>
          </p:nvSpPr>
          <p:spPr>
            <a:xfrm>
              <a:off x="838200" y="4648200"/>
              <a:ext cx="533400" cy="4572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600" dirty="0" smtClean="0">
                  <a:solidFill>
                    <a:schemeClr val="bg1"/>
                  </a:solidFill>
                </a:rPr>
                <a:t>x</a:t>
              </a:r>
              <a:r>
                <a:rPr lang="en-AU" sz="1600" baseline="-25000" dirty="0" smtClean="0">
                  <a:solidFill>
                    <a:schemeClr val="bg1"/>
                  </a:solidFill>
                </a:rPr>
                <a:t>3</a:t>
              </a:r>
              <a:endParaRPr lang="en-AU" sz="1600" baseline="-25000" dirty="0">
                <a:solidFill>
                  <a:schemeClr val="bg1"/>
                </a:solidFill>
              </a:endParaRPr>
            </a:p>
          </p:txBody>
        </p:sp>
        <p:cxnSp>
          <p:nvCxnSpPr>
            <p:cNvPr id="23" name="Gerade Verbindung mit Pfeil 22"/>
            <p:cNvCxnSpPr>
              <a:stCxn id="6" idx="4"/>
              <a:endCxn id="17" idx="0"/>
            </p:cNvCxnSpPr>
            <p:nvPr/>
          </p:nvCxnSpPr>
          <p:spPr>
            <a:xfrm flipH="1">
              <a:off x="1104900" y="3962400"/>
              <a:ext cx="381000" cy="6858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/>
            <p:cNvCxnSpPr>
              <a:stCxn id="6" idx="3"/>
              <a:endCxn id="16" idx="7"/>
            </p:cNvCxnSpPr>
            <p:nvPr/>
          </p:nvCxnSpPr>
          <p:spPr>
            <a:xfrm flipH="1">
              <a:off x="836285" y="3895445"/>
              <a:ext cx="461030" cy="4387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feld 33"/>
            <p:cNvSpPr txBox="1"/>
            <p:nvPr/>
          </p:nvSpPr>
          <p:spPr>
            <a:xfrm rot="19754838">
              <a:off x="1343450" y="4078658"/>
              <a:ext cx="1219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800" dirty="0" smtClean="0"/>
                <a:t>….</a:t>
              </a:r>
              <a:endParaRPr lang="en-AU" sz="2800" dirty="0"/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1219200" y="3166646"/>
              <a:ext cx="838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 smtClean="0">
                  <a:solidFill>
                    <a:srgbClr val="FF0000"/>
                  </a:solidFill>
                </a:rPr>
                <a:t>latent</a:t>
              </a:r>
              <a:endParaRPr lang="en-AU" sz="1600" dirty="0">
                <a:solidFill>
                  <a:srgbClr val="FF0000"/>
                </a:solidFill>
              </a:endParaRPr>
            </a:p>
          </p:txBody>
        </p:sp>
        <p:sp>
          <p:nvSpPr>
            <p:cNvPr id="44" name="Textfeld 43"/>
            <p:cNvSpPr txBox="1"/>
            <p:nvPr/>
          </p:nvSpPr>
          <p:spPr>
            <a:xfrm>
              <a:off x="2133600" y="3547646"/>
              <a:ext cx="1143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 smtClean="0">
                  <a:solidFill>
                    <a:srgbClr val="FF0000"/>
                  </a:solidFill>
                </a:rPr>
                <a:t>observed</a:t>
              </a:r>
              <a:endParaRPr lang="en-AU" sz="1600" dirty="0">
                <a:solidFill>
                  <a:srgbClr val="FF0000"/>
                </a:solidFill>
              </a:endParaRPr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76200" y="3395246"/>
              <a:ext cx="1143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 smtClean="0">
                  <a:solidFill>
                    <a:srgbClr val="FF0000"/>
                  </a:solidFill>
                </a:rPr>
                <a:t>observed</a:t>
              </a:r>
              <a:endParaRPr lang="en-AU" sz="1600" dirty="0">
                <a:solidFill>
                  <a:srgbClr val="FF0000"/>
                </a:solidFill>
              </a:endParaRPr>
            </a:p>
          </p:txBody>
        </p:sp>
        <p:sp>
          <p:nvSpPr>
            <p:cNvPr id="46" name="Textfeld 45"/>
            <p:cNvSpPr txBox="1"/>
            <p:nvPr/>
          </p:nvSpPr>
          <p:spPr>
            <a:xfrm>
              <a:off x="-96296" y="4690646"/>
              <a:ext cx="1143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 smtClean="0">
                  <a:solidFill>
                    <a:srgbClr val="FF0000"/>
                  </a:solidFill>
                </a:rPr>
                <a:t>observed</a:t>
              </a:r>
              <a:endParaRPr lang="en-AU" sz="1600" dirty="0">
                <a:solidFill>
                  <a:srgbClr val="FF0000"/>
                </a:solidFill>
              </a:endParaRPr>
            </a:p>
          </p:txBody>
        </p:sp>
        <p:sp>
          <p:nvSpPr>
            <p:cNvPr id="47" name="Textfeld 46"/>
            <p:cNvSpPr txBox="1"/>
            <p:nvPr/>
          </p:nvSpPr>
          <p:spPr>
            <a:xfrm>
              <a:off x="609600" y="5071646"/>
              <a:ext cx="1143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 smtClean="0">
                  <a:solidFill>
                    <a:srgbClr val="FF0000"/>
                  </a:solidFill>
                </a:rPr>
                <a:t>observed</a:t>
              </a:r>
              <a:endParaRPr lang="en-AU" sz="1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48" name="Textfeld 47"/>
          <p:cNvSpPr txBox="1"/>
          <p:nvPr/>
        </p:nvSpPr>
        <p:spPr>
          <a:xfrm>
            <a:off x="4457700" y="5977881"/>
            <a:ext cx="464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Examples adapted from „Generative Probabilistic Models“ from </a:t>
            </a:r>
            <a:br>
              <a:rPr lang="en-AU" sz="1200" dirty="0" smtClean="0"/>
            </a:br>
            <a:r>
              <a:rPr lang="en-AU" sz="1200" dirty="0" smtClean="0"/>
              <a:t>Thijs Westerveld, Arjen de Vries and Franciska de Jong</a:t>
            </a:r>
            <a:endParaRPr lang="en-AU" sz="12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4800600"/>
            <a:ext cx="3286125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33975" y="5334000"/>
            <a:ext cx="37814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528671" y="1258276"/>
            <a:ext cx="2057400" cy="17543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D defines the probability for rolling 1,2,3,4,5,6 and is a hidden (latent) distribution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33" idx="2"/>
          </p:cNvCxnSpPr>
          <p:nvPr/>
        </p:nvCxnSpPr>
        <p:spPr>
          <a:xfrm flipH="1">
            <a:off x="7772400" y="4268927"/>
            <a:ext cx="857250" cy="226874"/>
          </a:xfrm>
          <a:prstGeom prst="straightConnector1">
            <a:avLst/>
          </a:prstGeom>
          <a:ln>
            <a:solidFill>
              <a:schemeClr val="tx1"/>
            </a:solidFill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115300" y="2514600"/>
            <a:ext cx="1028700" cy="17543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N defines </a:t>
            </a:r>
            <a:br>
              <a:rPr lang="en-US" dirty="0" smtClean="0"/>
            </a:br>
            <a:r>
              <a:rPr lang="en-US" dirty="0" smtClean="0"/>
              <a:t>how often </a:t>
            </a:r>
            <a:br>
              <a:rPr lang="en-US" dirty="0" smtClean="0"/>
            </a:br>
            <a:r>
              <a:rPr lang="en-US" dirty="0" smtClean="0"/>
              <a:t>we roll </a:t>
            </a:r>
            <a:br>
              <a:rPr lang="en-US" dirty="0" smtClean="0"/>
            </a:br>
            <a:r>
              <a:rPr lang="en-US" dirty="0" smtClean="0"/>
              <a:t>the die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5" idx="2"/>
            <a:endCxn id="36" idx="0"/>
          </p:cNvCxnSpPr>
          <p:nvPr/>
        </p:nvCxnSpPr>
        <p:spPr>
          <a:xfrm>
            <a:off x="5557371" y="3012603"/>
            <a:ext cx="119529" cy="909605"/>
          </a:xfrm>
          <a:prstGeom prst="straightConnector1">
            <a:avLst/>
          </a:prstGeom>
          <a:ln>
            <a:solidFill>
              <a:schemeClr val="tx1"/>
            </a:solidFill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024687" y="1434447"/>
            <a:ext cx="102870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i</a:t>
            </a:r>
            <a:r>
              <a:rPr lang="en-US" dirty="0" smtClean="0"/>
              <a:t> is the number we rolled</a:t>
            </a:r>
            <a:endParaRPr lang="en-US" dirty="0"/>
          </a:p>
        </p:txBody>
      </p:sp>
      <p:cxnSp>
        <p:nvCxnSpPr>
          <p:cNvPr id="41" name="Straight Arrow Connector 40"/>
          <p:cNvCxnSpPr>
            <a:stCxn id="40" idx="2"/>
            <a:endCxn id="37" idx="0"/>
          </p:cNvCxnSpPr>
          <p:nvPr/>
        </p:nvCxnSpPr>
        <p:spPr>
          <a:xfrm flipH="1">
            <a:off x="7086600" y="2634776"/>
            <a:ext cx="452437" cy="1251424"/>
          </a:xfrm>
          <a:prstGeom prst="straightConnector1">
            <a:avLst/>
          </a:prstGeom>
          <a:ln>
            <a:solidFill>
              <a:schemeClr val="tx1"/>
            </a:solidFill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49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50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27854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5" grpId="0" animBg="1"/>
      <p:bldP spid="33" grpId="0" animBg="1"/>
      <p:bldP spid="4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5" y="144463"/>
            <a:ext cx="6877050" cy="838200"/>
          </a:xfrm>
        </p:spPr>
        <p:txBody>
          <a:bodyPr/>
          <a:lstStyle/>
          <a:p>
            <a:pPr algn="l"/>
            <a:r>
              <a:rPr lang="en-AU" sz="3600" dirty="0" smtClean="0"/>
              <a:t>Dice </a:t>
            </a:r>
            <a:r>
              <a:rPr lang="en-AU" sz="3600" smtClean="0"/>
              <a:t>Model </a:t>
            </a:r>
            <a:br>
              <a:rPr lang="en-AU" sz="3600" smtClean="0"/>
            </a:br>
            <a:r>
              <a:rPr lang="en-AU" sz="3600" smtClean="0"/>
              <a:t>with </a:t>
            </a:r>
            <a:r>
              <a:rPr lang="en-AU" sz="3600" dirty="0" smtClean="0"/>
              <a:t>two dice</a:t>
            </a:r>
            <a:endParaRPr lang="en-AU" sz="360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400" dirty="0" smtClean="0">
                <a:latin typeface="TheSans UHH" charset="0"/>
                <a:ea typeface="TheSans UHH" charset="0"/>
                <a:cs typeface="TheSans UHH" charset="0"/>
              </a:rPr>
              <a:t>Next assume:</a:t>
            </a:r>
            <a:br>
              <a:rPr lang="en-AU" sz="2400" dirty="0" smtClean="0">
                <a:latin typeface="TheSans UHH" charset="0"/>
                <a:ea typeface="TheSans UHH" charset="0"/>
                <a:cs typeface="TheSans UHH" charset="0"/>
              </a:rPr>
            </a:br>
            <a:r>
              <a:rPr lang="en-AU" sz="2400" dirty="0" smtClean="0">
                <a:latin typeface="TheSans UHH" charset="0"/>
                <a:ea typeface="TheSans UHH" charset="0"/>
                <a:cs typeface="TheSans UHH" charset="0"/>
              </a:rPr>
              <a:t>We have two dice: Die A is a standard die faced with A=(1,2,3,4,5,6) and die B has faces B=(1,1,1,1,1,1). We want to sample with repeated choice of the dice</a:t>
            </a:r>
          </a:p>
          <a:p>
            <a:r>
              <a:rPr lang="en-AU" sz="2400" dirty="0" smtClean="0">
                <a:latin typeface="TheSans UHH" charset="0"/>
                <a:ea typeface="TheSans UHH" charset="0"/>
                <a:cs typeface="TheSans UHH" charset="0"/>
              </a:rPr>
              <a:t>Generation Story:</a:t>
            </a:r>
          </a:p>
          <a:p>
            <a:pPr lvl="1">
              <a:buFont typeface="Symbol" pitchFamily="18" charset="2"/>
              <a:buChar char="-"/>
            </a:pPr>
            <a:r>
              <a:rPr lang="en-AU" sz="2000" dirty="0" smtClean="0">
                <a:latin typeface="TheSans UHH" charset="0"/>
                <a:ea typeface="TheSans UHH" charset="0"/>
                <a:cs typeface="TheSans UHH" charset="0"/>
              </a:rPr>
              <a:t>Pick a dice randomly  </a:t>
            </a:r>
          </a:p>
          <a:p>
            <a:pPr lvl="2">
              <a:buFont typeface="Symbol" pitchFamily="18" charset="2"/>
              <a:buChar char="-"/>
            </a:pPr>
            <a:r>
              <a:rPr lang="en-AU" sz="1800" dirty="0" smtClean="0">
                <a:latin typeface="TheSans UHH" charset="0"/>
                <a:ea typeface="TheSans UHH" charset="0"/>
                <a:cs typeface="TheSans UHH" charset="0"/>
              </a:rPr>
              <a:t>Sample a number by throwing the die</a:t>
            </a:r>
          </a:p>
        </p:txBody>
      </p:sp>
      <p:sp>
        <p:nvSpPr>
          <p:cNvPr id="5" name="Rechteck 4"/>
          <p:cNvSpPr/>
          <p:nvPr/>
        </p:nvSpPr>
        <p:spPr>
          <a:xfrm>
            <a:off x="1676400" y="4419600"/>
            <a:ext cx="2590800" cy="1219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 smtClean="0"/>
          </a:p>
          <a:p>
            <a:pPr algn="ctr"/>
            <a:endParaRPr lang="en-AU" dirty="0" smtClean="0"/>
          </a:p>
          <a:p>
            <a:pPr algn="ctr"/>
            <a:endParaRPr lang="en-AU" dirty="0" smtClean="0"/>
          </a:p>
          <a:p>
            <a:pPr algn="r"/>
            <a:r>
              <a:rPr lang="en-AU" sz="2000" dirty="0" smtClean="0">
                <a:solidFill>
                  <a:schemeClr val="tx1"/>
                </a:solidFill>
              </a:rPr>
              <a:t>N</a:t>
            </a:r>
            <a:endParaRPr lang="en-AU" sz="2000" dirty="0">
              <a:solidFill>
                <a:schemeClr val="tx1"/>
              </a:solidFill>
            </a:endParaRPr>
          </a:p>
        </p:txBody>
      </p:sp>
      <p:sp>
        <p:nvSpPr>
          <p:cNvPr id="6" name="Ellipse 5"/>
          <p:cNvSpPr/>
          <p:nvPr/>
        </p:nvSpPr>
        <p:spPr>
          <a:xfrm>
            <a:off x="1828800" y="4836608"/>
            <a:ext cx="533400" cy="4572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D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3200400" y="4800600"/>
            <a:ext cx="609600" cy="5334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 smtClean="0">
                <a:solidFill>
                  <a:schemeClr val="bg1"/>
                </a:solidFill>
              </a:rPr>
              <a:t>x</a:t>
            </a:r>
            <a:r>
              <a:rPr lang="en-AU" sz="2000" baseline="-25000" dirty="0" smtClean="0">
                <a:solidFill>
                  <a:schemeClr val="bg1"/>
                </a:solidFill>
              </a:rPr>
              <a:t>i</a:t>
            </a:r>
            <a:endParaRPr lang="en-AU" sz="2000" baseline="-25000" dirty="0">
              <a:solidFill>
                <a:schemeClr val="bg1"/>
              </a:solidFill>
            </a:endParaRPr>
          </a:p>
        </p:txBody>
      </p:sp>
      <p:cxnSp>
        <p:nvCxnSpPr>
          <p:cNvPr id="8" name="Gerade Verbindung mit Pfeil 7"/>
          <p:cNvCxnSpPr>
            <a:stCxn id="6" idx="6"/>
            <a:endCxn id="7" idx="2"/>
          </p:cNvCxnSpPr>
          <p:nvPr/>
        </p:nvCxnSpPr>
        <p:spPr>
          <a:xfrm>
            <a:off x="2362200" y="5065208"/>
            <a:ext cx="838200" cy="209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6934200" y="4343400"/>
            <a:ext cx="1905000" cy="1524000"/>
            <a:chOff x="5867400" y="4191000"/>
            <a:chExt cx="2514600" cy="1676400"/>
          </a:xfrm>
        </p:grpSpPr>
        <p:sp>
          <p:nvSpPr>
            <p:cNvPr id="9" name="Ellipse 5"/>
            <p:cNvSpPr/>
            <p:nvPr/>
          </p:nvSpPr>
          <p:spPr>
            <a:xfrm>
              <a:off x="6553199" y="4191000"/>
              <a:ext cx="762000" cy="5334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200" dirty="0" smtClean="0">
                  <a:solidFill>
                    <a:schemeClr val="tx1"/>
                  </a:solidFill>
                </a:rPr>
                <a:t>D</a:t>
              </a:r>
              <a:r>
                <a:rPr lang="en-AU" sz="1200" baseline="-25000" dirty="0" smtClean="0">
                  <a:solidFill>
                    <a:schemeClr val="tx1"/>
                  </a:solidFill>
                </a:rPr>
                <a:t>B</a:t>
              </a:r>
              <a:endParaRPr lang="en-AU" sz="12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0" name="Ellipse 6"/>
            <p:cNvSpPr/>
            <p:nvPr/>
          </p:nvSpPr>
          <p:spPr>
            <a:xfrm>
              <a:off x="5867400" y="5334000"/>
              <a:ext cx="609600" cy="5334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200" dirty="0" smtClean="0">
                  <a:solidFill>
                    <a:schemeClr val="bg1"/>
                  </a:solidFill>
                </a:rPr>
                <a:t>x</a:t>
              </a:r>
              <a:r>
                <a:rPr lang="en-AU" sz="1200" baseline="-25000" dirty="0">
                  <a:solidFill>
                    <a:schemeClr val="bg1"/>
                  </a:solidFill>
                </a:rPr>
                <a:t>o</a:t>
              </a:r>
            </a:p>
          </p:txBody>
        </p:sp>
        <p:cxnSp>
          <p:nvCxnSpPr>
            <p:cNvPr id="11" name="Gerade Verbindung mit Pfeil 7"/>
            <p:cNvCxnSpPr>
              <a:stCxn id="9" idx="3"/>
              <a:endCxn id="10" idx="0"/>
            </p:cNvCxnSpPr>
            <p:nvPr/>
          </p:nvCxnSpPr>
          <p:spPr>
            <a:xfrm flipH="1">
              <a:off x="6172200" y="4646286"/>
              <a:ext cx="492592" cy="68771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Ellipse 6"/>
            <p:cNvSpPr/>
            <p:nvPr/>
          </p:nvSpPr>
          <p:spPr>
            <a:xfrm>
              <a:off x="6553200" y="5334000"/>
              <a:ext cx="609600" cy="5334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200" dirty="0" smtClean="0">
                  <a:solidFill>
                    <a:schemeClr val="bg1"/>
                  </a:solidFill>
                </a:rPr>
                <a:t>x</a:t>
              </a:r>
              <a:r>
                <a:rPr lang="en-AU" sz="1200" baseline="-25000" dirty="0" smtClean="0">
                  <a:solidFill>
                    <a:schemeClr val="bg1"/>
                  </a:solidFill>
                </a:rPr>
                <a:t>1</a:t>
              </a:r>
              <a:endParaRPr lang="en-AU" sz="1200" baseline="-25000" dirty="0">
                <a:solidFill>
                  <a:schemeClr val="bg1"/>
                </a:solidFill>
              </a:endParaRPr>
            </a:p>
          </p:txBody>
        </p:sp>
        <p:cxnSp>
          <p:nvCxnSpPr>
            <p:cNvPr id="16" name="Gerade Verbindung mit Pfeil 7"/>
            <p:cNvCxnSpPr>
              <a:stCxn id="9" idx="4"/>
              <a:endCxn id="15" idx="0"/>
            </p:cNvCxnSpPr>
            <p:nvPr/>
          </p:nvCxnSpPr>
          <p:spPr>
            <a:xfrm flipH="1">
              <a:off x="6857999" y="4724400"/>
              <a:ext cx="76201" cy="6096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7239000" y="5334000"/>
              <a:ext cx="446891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…</a:t>
              </a:r>
              <a:endParaRPr lang="en-US" sz="1200" dirty="0"/>
            </a:p>
          </p:txBody>
        </p:sp>
        <p:sp>
          <p:nvSpPr>
            <p:cNvPr id="20" name="Ellipse 6"/>
            <p:cNvSpPr/>
            <p:nvPr/>
          </p:nvSpPr>
          <p:spPr>
            <a:xfrm>
              <a:off x="7772400" y="5334000"/>
              <a:ext cx="609600" cy="5334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200" dirty="0" err="1" smtClean="0">
                  <a:solidFill>
                    <a:schemeClr val="bg1"/>
                  </a:solidFill>
                </a:rPr>
                <a:t>x</a:t>
              </a:r>
              <a:r>
                <a:rPr lang="en-AU" sz="1200" baseline="-25000" dirty="0" err="1" smtClean="0">
                  <a:solidFill>
                    <a:schemeClr val="bg1"/>
                  </a:solidFill>
                </a:rPr>
                <a:t>n</a:t>
              </a:r>
              <a:endParaRPr lang="en-AU" sz="1200" baseline="-25000" dirty="0">
                <a:solidFill>
                  <a:schemeClr val="bg1"/>
                </a:solidFill>
              </a:endParaRPr>
            </a:p>
          </p:txBody>
        </p:sp>
        <p:cxnSp>
          <p:nvCxnSpPr>
            <p:cNvPr id="21" name="Gerade Verbindung mit Pfeil 7"/>
            <p:cNvCxnSpPr>
              <a:stCxn id="9" idx="5"/>
              <a:endCxn id="20" idx="0"/>
            </p:cNvCxnSpPr>
            <p:nvPr/>
          </p:nvCxnSpPr>
          <p:spPr>
            <a:xfrm>
              <a:off x="7203607" y="4646286"/>
              <a:ext cx="873593" cy="68771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Gerade Verbindung mit Pfeil 21"/>
          <p:cNvCxnSpPr/>
          <p:nvPr/>
        </p:nvCxnSpPr>
        <p:spPr>
          <a:xfrm>
            <a:off x="1197424" y="5047204"/>
            <a:ext cx="631376" cy="0"/>
          </a:xfrm>
          <a:prstGeom prst="straightConnector1">
            <a:avLst/>
          </a:prstGeom>
          <a:ln w="28575">
            <a:solidFill>
              <a:srgbClr val="3B515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44"/>
          <p:cNvSpPr/>
          <p:nvPr/>
        </p:nvSpPr>
        <p:spPr>
          <a:xfrm>
            <a:off x="583640" y="4800600"/>
            <a:ext cx="609600" cy="493208"/>
          </a:xfrm>
          <a:prstGeom prst="ellips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 smtClean="0">
                <a:solidFill>
                  <a:schemeClr val="tx1"/>
                </a:solidFill>
              </a:rPr>
              <a:t>α</a:t>
            </a:r>
            <a:endParaRPr lang="en-AU" sz="16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8600" y="5715000"/>
            <a:ext cx="2895600" cy="914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 completeness we also need a prior probability to choose a die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4648201" y="4343400"/>
            <a:ext cx="1237278" cy="1524000"/>
            <a:chOff x="5867394" y="4191000"/>
            <a:chExt cx="1633205" cy="1676400"/>
          </a:xfrm>
        </p:grpSpPr>
        <p:sp>
          <p:nvSpPr>
            <p:cNvPr id="28" name="Ellipse 5"/>
            <p:cNvSpPr/>
            <p:nvPr/>
          </p:nvSpPr>
          <p:spPr>
            <a:xfrm>
              <a:off x="6705600" y="4191000"/>
              <a:ext cx="794999" cy="5334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200" dirty="0" smtClean="0">
                  <a:solidFill>
                    <a:schemeClr val="tx1"/>
                  </a:solidFill>
                </a:rPr>
                <a:t>D</a:t>
              </a:r>
              <a:r>
                <a:rPr lang="en-AU" sz="1200" baseline="-25000" dirty="0" smtClean="0">
                  <a:solidFill>
                    <a:schemeClr val="tx1"/>
                  </a:solidFill>
                </a:rPr>
                <a:t>A</a:t>
              </a:r>
              <a:endParaRPr lang="en-AU" sz="12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31" name="Ellipse 6"/>
            <p:cNvSpPr/>
            <p:nvPr/>
          </p:nvSpPr>
          <p:spPr>
            <a:xfrm>
              <a:off x="5867394" y="5334000"/>
              <a:ext cx="691902" cy="5334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200" dirty="0" smtClean="0">
                  <a:solidFill>
                    <a:schemeClr val="bg1"/>
                  </a:solidFill>
                </a:rPr>
                <a:t>x</a:t>
              </a:r>
              <a:r>
                <a:rPr lang="en-AU" sz="1200" baseline="-25000" dirty="0">
                  <a:solidFill>
                    <a:schemeClr val="bg1"/>
                  </a:solidFill>
                </a:rPr>
                <a:t>0</a:t>
              </a:r>
            </a:p>
          </p:txBody>
        </p:sp>
        <p:cxnSp>
          <p:nvCxnSpPr>
            <p:cNvPr id="32" name="Gerade Verbindung mit Pfeil 7"/>
            <p:cNvCxnSpPr>
              <a:endCxn id="31" idx="0"/>
            </p:cNvCxnSpPr>
            <p:nvPr/>
          </p:nvCxnSpPr>
          <p:spPr>
            <a:xfrm flipH="1">
              <a:off x="6213346" y="4693920"/>
              <a:ext cx="611125" cy="6400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Ellipse 44"/>
          <p:cNvSpPr/>
          <p:nvPr/>
        </p:nvSpPr>
        <p:spPr>
          <a:xfrm>
            <a:off x="6324600" y="3429000"/>
            <a:ext cx="609600" cy="493208"/>
          </a:xfrm>
          <a:prstGeom prst="ellips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 smtClean="0">
                <a:solidFill>
                  <a:schemeClr val="tx1"/>
                </a:solidFill>
              </a:rPr>
              <a:t>α</a:t>
            </a:r>
            <a:endParaRPr lang="en-AU" sz="1600" dirty="0">
              <a:solidFill>
                <a:schemeClr val="tx1"/>
              </a:solidFill>
            </a:endParaRPr>
          </a:p>
        </p:txBody>
      </p:sp>
      <p:cxnSp>
        <p:nvCxnSpPr>
          <p:cNvPr id="37" name="Gerade Verbindung mit Pfeil 21"/>
          <p:cNvCxnSpPr>
            <a:endCxn id="9" idx="1"/>
          </p:cNvCxnSpPr>
          <p:nvPr/>
        </p:nvCxnSpPr>
        <p:spPr>
          <a:xfrm>
            <a:off x="6781800" y="3886200"/>
            <a:ext cx="756485" cy="528213"/>
          </a:xfrm>
          <a:prstGeom prst="straightConnector1">
            <a:avLst/>
          </a:prstGeom>
          <a:ln w="28575">
            <a:solidFill>
              <a:srgbClr val="3B515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21"/>
          <p:cNvCxnSpPr>
            <a:stCxn id="36" idx="3"/>
            <a:endCxn id="28" idx="7"/>
          </p:cNvCxnSpPr>
          <p:nvPr/>
        </p:nvCxnSpPr>
        <p:spPr>
          <a:xfrm flipH="1">
            <a:off x="5797278" y="3849979"/>
            <a:ext cx="616596" cy="564434"/>
          </a:xfrm>
          <a:prstGeom prst="straightConnector1">
            <a:avLst/>
          </a:prstGeom>
          <a:ln w="28575">
            <a:solidFill>
              <a:srgbClr val="3B515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llipse 6"/>
          <p:cNvSpPr/>
          <p:nvPr/>
        </p:nvSpPr>
        <p:spPr>
          <a:xfrm>
            <a:off x="5243945" y="5382491"/>
            <a:ext cx="461818" cy="48490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solidFill>
                  <a:schemeClr val="bg1"/>
                </a:solidFill>
              </a:rPr>
              <a:t>x</a:t>
            </a:r>
            <a:r>
              <a:rPr lang="en-AU" sz="1200" baseline="-25000" dirty="0" smtClean="0">
                <a:solidFill>
                  <a:schemeClr val="bg1"/>
                </a:solidFill>
              </a:rPr>
              <a:t>1</a:t>
            </a:r>
            <a:endParaRPr lang="en-AU" sz="1200" baseline="-25000" dirty="0">
              <a:solidFill>
                <a:schemeClr val="bg1"/>
              </a:solidFill>
            </a:endParaRPr>
          </a:p>
        </p:txBody>
      </p:sp>
      <p:cxnSp>
        <p:nvCxnSpPr>
          <p:cNvPr id="30" name="Gerade Verbindung mit Pfeil 7"/>
          <p:cNvCxnSpPr>
            <a:endCxn id="29" idx="0"/>
          </p:cNvCxnSpPr>
          <p:nvPr/>
        </p:nvCxnSpPr>
        <p:spPr>
          <a:xfrm flipH="1">
            <a:off x="5474855" y="4828309"/>
            <a:ext cx="115455" cy="55418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763491" y="5382491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…</a:t>
            </a:r>
            <a:endParaRPr lang="en-US" sz="1200" dirty="0"/>
          </a:p>
        </p:txBody>
      </p:sp>
      <p:sp>
        <p:nvSpPr>
          <p:cNvPr id="34" name="Ellipse 6"/>
          <p:cNvSpPr/>
          <p:nvPr/>
        </p:nvSpPr>
        <p:spPr>
          <a:xfrm>
            <a:off x="6167582" y="5382491"/>
            <a:ext cx="461818" cy="484909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err="1" smtClean="0">
                <a:solidFill>
                  <a:schemeClr val="bg1"/>
                </a:solidFill>
              </a:rPr>
              <a:t>x</a:t>
            </a:r>
            <a:r>
              <a:rPr lang="en-AU" sz="1200" baseline="-25000" dirty="0" err="1" smtClean="0">
                <a:solidFill>
                  <a:schemeClr val="bg1"/>
                </a:solidFill>
              </a:rPr>
              <a:t>n</a:t>
            </a:r>
            <a:endParaRPr lang="en-AU" sz="1200" baseline="-25000" dirty="0">
              <a:solidFill>
                <a:schemeClr val="bg1"/>
              </a:solidFill>
            </a:endParaRPr>
          </a:p>
        </p:txBody>
      </p:sp>
      <p:cxnSp>
        <p:nvCxnSpPr>
          <p:cNvPr id="35" name="Gerade Verbindung mit Pfeil 7"/>
          <p:cNvCxnSpPr>
            <a:stCxn id="28" idx="5"/>
            <a:endCxn id="34" idx="0"/>
          </p:cNvCxnSpPr>
          <p:nvPr/>
        </p:nvCxnSpPr>
        <p:spPr>
          <a:xfrm>
            <a:off x="5797278" y="4757296"/>
            <a:ext cx="601213" cy="62519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2" descr="https://encrypted-tbn0.google.com/images?q=tbn:ANd9GcSAEAyf--pFjQ3Lt1nPOwouA6a4qr54Nyb5EUgkDpHgFnipuvy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21" b="77679" l="20089" r="89732">
                        <a14:backgroundMark x1="59375" y1="41964" x2="59375" y2="41964"/>
                        <a14:backgroundMark x1="59375" y1="41964" x2="59375" y2="41964"/>
                        <a14:backgroundMark x1="59375" y1="41964" x2="59375" y2="41964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4947267" y="46497"/>
            <a:ext cx="1516992" cy="1516993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34</a:t>
            </a:fld>
            <a:endParaRPr lang="de-DE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8492" y="-8106"/>
            <a:ext cx="1039392" cy="98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4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6" grpId="0" animBg="1"/>
      <p:bldP spid="7" grpId="0" animBg="1"/>
      <p:bldP spid="26" grpId="0" animBg="1"/>
      <p:bldP spid="12" grpId="0" animBg="1"/>
      <p:bldP spid="36" grpId="0" animBg="1"/>
      <p:bldP spid="29" grpId="0" animBg="1"/>
      <p:bldP spid="33" grpId="0"/>
      <p:bldP spid="3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dirty="0" smtClean="0"/>
              <a:t>Unigram Model</a:t>
            </a:r>
            <a:endParaRPr lang="en-AU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Generative Story</a:t>
            </a:r>
          </a:p>
          <a:p>
            <a:pPr lvl="2"/>
            <a:r>
              <a:rPr lang="en-AU" dirty="0" smtClean="0"/>
              <a:t>Pick a language model Z for each document</a:t>
            </a:r>
            <a:endParaRPr lang="en-AU" b="1" dirty="0" smtClean="0"/>
          </a:p>
          <a:p>
            <a:pPr lvl="3"/>
            <a:r>
              <a:rPr lang="en-AU" dirty="0" smtClean="0"/>
              <a:t>Draw N  </a:t>
            </a:r>
            <a:r>
              <a:rPr lang="en-AU" b="1" dirty="0" smtClean="0"/>
              <a:t>w</a:t>
            </a:r>
            <a:r>
              <a:rPr lang="en-AU" b="1" baseline="-25000" dirty="0" smtClean="0"/>
              <a:t>i</a:t>
            </a:r>
            <a:r>
              <a:rPr lang="en-AU" b="1" dirty="0" smtClean="0"/>
              <a:t> </a:t>
            </a:r>
            <a:r>
              <a:rPr lang="en-AU" dirty="0" smtClean="0"/>
              <a:t>from multinomial Z</a:t>
            </a:r>
            <a:endParaRPr lang="en-AU" dirty="0"/>
          </a:p>
        </p:txBody>
      </p:sp>
      <p:sp>
        <p:nvSpPr>
          <p:cNvPr id="5" name="Rechteck 4"/>
          <p:cNvSpPr/>
          <p:nvPr/>
        </p:nvSpPr>
        <p:spPr>
          <a:xfrm>
            <a:off x="6096000" y="3657600"/>
            <a:ext cx="1447800" cy="1219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 smtClean="0"/>
          </a:p>
          <a:p>
            <a:pPr algn="ctr"/>
            <a:endParaRPr lang="en-AU" dirty="0" smtClean="0"/>
          </a:p>
          <a:p>
            <a:pPr algn="ctr"/>
            <a:endParaRPr lang="en-AU" dirty="0" smtClean="0"/>
          </a:p>
          <a:p>
            <a:pPr algn="r"/>
            <a:r>
              <a:rPr lang="en-AU" sz="2000" dirty="0" smtClean="0">
                <a:solidFill>
                  <a:schemeClr val="tx1"/>
                </a:solidFill>
              </a:rPr>
              <a:t>N</a:t>
            </a:r>
            <a:endParaRPr lang="en-AU" sz="2000" dirty="0">
              <a:solidFill>
                <a:schemeClr val="tx1"/>
              </a:solidFill>
            </a:endParaRPr>
          </a:p>
        </p:txBody>
      </p:sp>
      <p:sp>
        <p:nvSpPr>
          <p:cNvPr id="6" name="Ellipse 5"/>
          <p:cNvSpPr/>
          <p:nvPr/>
        </p:nvSpPr>
        <p:spPr>
          <a:xfrm>
            <a:off x="5105400" y="4074608"/>
            <a:ext cx="533400" cy="4572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Z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6477000" y="4038600"/>
            <a:ext cx="609600" cy="5334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 smtClean="0">
                <a:solidFill>
                  <a:schemeClr val="bg1"/>
                </a:solidFill>
              </a:rPr>
              <a:t>w</a:t>
            </a:r>
            <a:r>
              <a:rPr lang="en-AU" sz="2000" baseline="-25000" dirty="0" smtClean="0">
                <a:solidFill>
                  <a:schemeClr val="bg1"/>
                </a:solidFill>
              </a:rPr>
              <a:t>i</a:t>
            </a:r>
            <a:endParaRPr lang="en-AU" sz="2000" baseline="-25000" dirty="0">
              <a:solidFill>
                <a:schemeClr val="bg1"/>
              </a:solidFill>
            </a:endParaRPr>
          </a:p>
        </p:txBody>
      </p:sp>
      <p:cxnSp>
        <p:nvCxnSpPr>
          <p:cNvPr id="8" name="Gerade Verbindung mit Pfeil 7"/>
          <p:cNvCxnSpPr>
            <a:stCxn id="6" idx="6"/>
            <a:endCxn id="7" idx="2"/>
          </p:cNvCxnSpPr>
          <p:nvPr/>
        </p:nvCxnSpPr>
        <p:spPr>
          <a:xfrm>
            <a:off x="5638800" y="4303208"/>
            <a:ext cx="838200" cy="209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3124200"/>
            <a:ext cx="4876800" cy="334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feld 5"/>
          <p:cNvSpPr txBox="1"/>
          <p:nvPr/>
        </p:nvSpPr>
        <p:spPr>
          <a:xfrm>
            <a:off x="4495800" y="5996573"/>
            <a:ext cx="3048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Slide </a:t>
            </a:r>
            <a:r>
              <a:rPr lang="en-AU" sz="1200" smtClean="0"/>
              <a:t>borrowed from</a:t>
            </a:r>
            <a:r>
              <a:rPr lang="en-AU" sz="1200" dirty="0"/>
              <a:t> </a:t>
            </a:r>
            <a:r>
              <a:rPr lang="en-AU" sz="1200" smtClean="0"/>
              <a:t>Han </a:t>
            </a:r>
            <a:r>
              <a:rPr lang="en-AU" sz="1200" dirty="0" smtClean="0"/>
              <a:t>Xiao, Ping Luo</a:t>
            </a:r>
            <a:endParaRPr lang="en-AU" sz="12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35</a:t>
            </a:fld>
            <a:endParaRPr lang="de-DE" dirty="0"/>
          </a:p>
        </p:txBody>
      </p:sp>
      <p:sp>
        <p:nvSpPr>
          <p:cNvPr id="14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15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1644207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81001" y="0"/>
            <a:ext cx="6877050" cy="838200"/>
          </a:xfrm>
        </p:spPr>
        <p:txBody>
          <a:bodyPr/>
          <a:lstStyle/>
          <a:p>
            <a:pPr algn="l"/>
            <a:r>
              <a:rPr lang="en-AU" sz="3600" dirty="0" smtClean="0"/>
              <a:t>Latent Dirichlet Allocation </a:t>
            </a:r>
            <a:br>
              <a:rPr lang="en-AU" sz="3600" dirty="0" smtClean="0"/>
            </a:br>
            <a:r>
              <a:rPr lang="en-AU" sz="3600" dirty="0" smtClean="0"/>
              <a:t>(Blei et al. 2003)</a:t>
            </a:r>
            <a:endParaRPr lang="en-AU" sz="360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1" y="1329562"/>
            <a:ext cx="7787473" cy="5029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6" name="Textfeld 5"/>
          <p:cNvSpPr txBox="1"/>
          <p:nvPr/>
        </p:nvSpPr>
        <p:spPr>
          <a:xfrm>
            <a:off x="6201104" y="6081763"/>
            <a:ext cx="3048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1200" dirty="0" smtClean="0"/>
              <a:t>Slide borrowed from Han Xiao, Ping Luo</a:t>
            </a:r>
            <a:endParaRPr lang="en-AU" sz="1200" dirty="0"/>
          </a:p>
        </p:txBody>
      </p:sp>
      <p:sp>
        <p:nvSpPr>
          <p:cNvPr id="7" name="Rechteck 6"/>
          <p:cNvSpPr/>
          <p:nvPr/>
        </p:nvSpPr>
        <p:spPr>
          <a:xfrm>
            <a:off x="2590800" y="1219200"/>
            <a:ext cx="5257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tangle 8"/>
          <p:cNvSpPr/>
          <p:nvPr/>
        </p:nvSpPr>
        <p:spPr>
          <a:xfrm>
            <a:off x="6921062" y="1744663"/>
            <a:ext cx="160808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000">
                <a:latin typeface="TheSans UHH" charset="0"/>
                <a:ea typeface="TheSans UHH" charset="0"/>
                <a:cs typeface="TheSans UHH" charset="0"/>
              </a:rPr>
              <a:t>A document consists of a distribution </a:t>
            </a:r>
            <a:br>
              <a:rPr lang="en-AU" sz="2000">
                <a:latin typeface="TheSans UHH" charset="0"/>
                <a:ea typeface="TheSans UHH" charset="0"/>
                <a:cs typeface="TheSans UHH" charset="0"/>
              </a:rPr>
            </a:br>
            <a:r>
              <a:rPr lang="en-AU" sz="2000">
                <a:latin typeface="TheSans UHH" charset="0"/>
                <a:ea typeface="TheSans UHH" charset="0"/>
                <a:cs typeface="TheSans UHH" charset="0"/>
              </a:rPr>
              <a:t>of  topics</a:t>
            </a:r>
            <a:endParaRPr lang="en-AU" sz="2000" dirty="0">
              <a:latin typeface="TheSans UHH" charset="0"/>
              <a:ea typeface="TheSans UHH" charset="0"/>
              <a:cs typeface="TheSans UHH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36</a:t>
            </a:fld>
            <a:endParaRPr lang="de-DE" dirty="0"/>
          </a:p>
        </p:txBody>
      </p:sp>
      <p:sp>
        <p:nvSpPr>
          <p:cNvPr id="10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11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70986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775" y="110578"/>
            <a:ext cx="6877050" cy="838200"/>
          </a:xfrm>
        </p:spPr>
        <p:txBody>
          <a:bodyPr/>
          <a:lstStyle/>
          <a:p>
            <a:pPr algn="l"/>
            <a:r>
              <a:rPr lang="en-US" sz="3600" dirty="0" smtClean="0"/>
              <a:t>Latent </a:t>
            </a:r>
            <a:r>
              <a:rPr lang="en-US" sz="3600" dirty="0" err="1" smtClean="0"/>
              <a:t>Dirichlet</a:t>
            </a:r>
            <a:r>
              <a:rPr lang="en-US" sz="3600" dirty="0" smtClean="0"/>
              <a:t> Allocation </a:t>
            </a:r>
            <a:br>
              <a:rPr lang="en-US" sz="3600" dirty="0" smtClean="0"/>
            </a:br>
            <a:r>
              <a:rPr lang="en-US" sz="3600" dirty="0" smtClean="0"/>
              <a:t>(</a:t>
            </a:r>
            <a:r>
              <a:rPr lang="en-US" sz="3600" dirty="0" err="1" smtClean="0"/>
              <a:t>Blei</a:t>
            </a:r>
            <a:r>
              <a:rPr lang="en-US" sz="3600" dirty="0" smtClean="0"/>
              <a:t> et al. 2003)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latin typeface="TheSans UHH" charset="0"/>
                <a:ea typeface="TheSans UHH" charset="0"/>
                <a:cs typeface="TheSans UHH" charset="0"/>
              </a:rPr>
              <a:t>In LDA, the topic mixture proportions for each document are drawn from some distribution</a:t>
            </a:r>
          </a:p>
          <a:p>
            <a:pPr lvl="1">
              <a:buFont typeface="Wingdings" charset="0"/>
              <a:buChar char="è"/>
            </a:pPr>
            <a:r>
              <a:rPr lang="en-US" sz="2400" dirty="0" smtClean="0">
                <a:latin typeface="TheSans UHH" charset="0"/>
                <a:ea typeface="TheSans UHH" charset="0"/>
                <a:cs typeface="TheSans UHH" charset="0"/>
                <a:sym typeface="Wingdings"/>
              </a:rPr>
              <a:t>So we need a </a:t>
            </a:r>
            <a:r>
              <a:rPr lang="en-US" sz="2400" dirty="0">
                <a:latin typeface="TheSans UHH" charset="0"/>
                <a:ea typeface="TheSans UHH" charset="0"/>
                <a:cs typeface="TheSans UHH" charset="0"/>
                <a:sym typeface="Wingdings"/>
              </a:rPr>
              <a:t>multinomial distribution </a:t>
            </a:r>
            <a:r>
              <a:rPr lang="en-US" sz="2400" dirty="0" smtClean="0">
                <a:latin typeface="TheSans UHH" charset="0"/>
                <a:ea typeface="TheSans UHH" charset="0"/>
                <a:cs typeface="TheSans UHH" charset="0"/>
                <a:sym typeface="Wingdings"/>
              </a:rPr>
              <a:t>(k-tuples of non-negative numbers that sum up to one)</a:t>
            </a:r>
            <a:endParaRPr lang="en-US" sz="2400" dirty="0">
              <a:latin typeface="TheSans UHH" charset="0"/>
              <a:ea typeface="TheSans UHH" charset="0"/>
              <a:cs typeface="TheSans UHH" charset="0"/>
              <a:sym typeface="Wingdings"/>
            </a:endParaRPr>
          </a:p>
          <a:p>
            <a:r>
              <a:rPr lang="en-US" sz="2800" dirty="0" smtClean="0">
                <a:latin typeface="TheSans UHH" charset="0"/>
                <a:ea typeface="TheSans UHH" charset="0"/>
                <a:cs typeface="TheSans UHH" charset="0"/>
                <a:sym typeface="Wingdings"/>
              </a:rPr>
              <a:t>Geometrically, the space of these </a:t>
            </a:r>
            <a:r>
              <a:rPr lang="en-US" sz="2800" dirty="0" err="1" smtClean="0">
                <a:latin typeface="TheSans UHH" charset="0"/>
                <a:ea typeface="TheSans UHH" charset="0"/>
                <a:cs typeface="TheSans UHH" charset="0"/>
                <a:sym typeface="Wingdings"/>
              </a:rPr>
              <a:t>multinomials</a:t>
            </a:r>
            <a:r>
              <a:rPr lang="en-US" sz="2800" dirty="0" smtClean="0">
                <a:latin typeface="TheSans UHH" charset="0"/>
                <a:ea typeface="TheSans UHH" charset="0"/>
                <a:cs typeface="TheSans UHH" charset="0"/>
                <a:sym typeface="Wingdings"/>
              </a:rPr>
              <a:t> can be interpreted as a (k-1) simplex, which is a generalization of a triangle to (k-1) dimensions</a:t>
            </a:r>
            <a:endParaRPr lang="en-US" sz="2800" dirty="0">
              <a:latin typeface="TheSans UHH" charset="0"/>
              <a:ea typeface="TheSans UHH" charset="0"/>
              <a:cs typeface="TheSans UHH" charset="0"/>
              <a:sym typeface="Wingdings"/>
            </a:endParaRPr>
          </a:p>
          <a:p>
            <a:r>
              <a:rPr lang="en-US" sz="2800" dirty="0" smtClean="0">
                <a:latin typeface="TheSans UHH" charset="0"/>
                <a:ea typeface="TheSans UHH" charset="0"/>
                <a:cs typeface="TheSans UHH" charset="0"/>
                <a:sym typeface="Wingdings"/>
              </a:rPr>
              <a:t>For the multinomial, a </a:t>
            </a:r>
            <a:r>
              <a:rPr lang="en-US" sz="2800" dirty="0" err="1" smtClean="0">
                <a:latin typeface="TheSans UHH" charset="0"/>
                <a:ea typeface="TheSans UHH" charset="0"/>
                <a:cs typeface="TheSans UHH" charset="0"/>
                <a:sym typeface="Wingdings"/>
              </a:rPr>
              <a:t>Dirichlet</a:t>
            </a:r>
            <a:r>
              <a:rPr lang="en-US" sz="2800" dirty="0" smtClean="0">
                <a:latin typeface="TheSans UHH" charset="0"/>
                <a:ea typeface="TheSans UHH" charset="0"/>
                <a:cs typeface="TheSans UHH" charset="0"/>
                <a:sym typeface="Wingdings"/>
              </a:rPr>
              <a:t> distribution is used as prior (which makes this approach computable and acts like a smoothing parameter)</a:t>
            </a:r>
          </a:p>
          <a:p>
            <a:pPr marL="0" indent="0">
              <a:buNone/>
            </a:pPr>
            <a:endParaRPr lang="en-US" sz="2800" dirty="0">
              <a:latin typeface="TheSans UHH" charset="0"/>
              <a:ea typeface="TheSans UHH" charset="0"/>
              <a:cs typeface="TheSans UHH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37</a:t>
            </a:fld>
            <a:endParaRPr lang="de-DE" dirty="0"/>
          </a:p>
        </p:txBody>
      </p:sp>
      <p:sp>
        <p:nvSpPr>
          <p:cNvPr id="5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1497397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5040" y="114300"/>
            <a:ext cx="6877050" cy="838200"/>
          </a:xfrm>
        </p:spPr>
        <p:txBody>
          <a:bodyPr/>
          <a:lstStyle/>
          <a:p>
            <a:pPr algn="l"/>
            <a:r>
              <a:rPr lang="en-AU" sz="3600" dirty="0" smtClean="0"/>
              <a:t>Latent Dirichlet Allocation </a:t>
            </a:r>
            <a:br>
              <a:rPr lang="en-AU" sz="3600" dirty="0" smtClean="0"/>
            </a:br>
            <a:r>
              <a:rPr lang="en-AU" sz="3600" dirty="0" smtClean="0"/>
              <a:t>(Blei et al. 2003)</a:t>
            </a:r>
            <a:endParaRPr lang="en-AU" sz="360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28600" y="1676400"/>
            <a:ext cx="8640763" cy="4789487"/>
          </a:xfrm>
        </p:spPr>
        <p:txBody>
          <a:bodyPr/>
          <a:lstStyle/>
          <a:p>
            <a:r>
              <a:rPr lang="en-AU" sz="2400" dirty="0" smtClean="0">
                <a:latin typeface="TheSans UHH" charset="0"/>
                <a:ea typeface="TheSans UHH" charset="0"/>
                <a:cs typeface="TheSans UHH" charset="0"/>
              </a:rPr>
              <a:t>Generative Story</a:t>
            </a:r>
          </a:p>
          <a:p>
            <a:pPr lvl="1"/>
            <a:r>
              <a:rPr lang="en-AU" sz="2000" dirty="0" smtClean="0">
                <a:latin typeface="TheSans UHH" charset="0"/>
                <a:ea typeface="TheSans UHH" charset="0"/>
                <a:cs typeface="TheSans UHH" charset="0"/>
              </a:rPr>
              <a:t>For each document </a:t>
            </a:r>
            <a:r>
              <a:rPr lang="en-AU" sz="2000" b="1" dirty="0" smtClean="0">
                <a:latin typeface="TheSans UHH" charset="0"/>
                <a:ea typeface="TheSans UHH" charset="0"/>
                <a:cs typeface="TheSans UHH" charset="0"/>
              </a:rPr>
              <a:t>d</a:t>
            </a:r>
            <a:r>
              <a:rPr lang="en-AU" sz="2000" dirty="0" smtClean="0">
                <a:latin typeface="TheSans UHH" charset="0"/>
                <a:ea typeface="TheSans UHH" charset="0"/>
                <a:cs typeface="TheSans UHH" charset="0"/>
              </a:rPr>
              <a:t> in the corpus D</a:t>
            </a:r>
          </a:p>
          <a:p>
            <a:pPr lvl="2"/>
            <a:r>
              <a:rPr lang="en-AU" sz="1800" dirty="0" smtClean="0">
                <a:latin typeface="TheSans UHH" charset="0"/>
                <a:ea typeface="TheSans UHH" charset="0"/>
                <a:cs typeface="TheSans UHH" charset="0"/>
              </a:rPr>
              <a:t>Draw a multinomial distribution </a:t>
            </a:r>
            <a:r>
              <a:rPr lang="az-Cyrl-AZ" sz="1800" b="1" dirty="0" smtClean="0">
                <a:latin typeface="TheSans UHH" charset="0"/>
                <a:ea typeface="TheSans UHH" charset="0"/>
                <a:cs typeface="TheSans UHH" charset="0"/>
              </a:rPr>
              <a:t>Ө</a:t>
            </a:r>
            <a:r>
              <a:rPr lang="en-AU" sz="1800" b="1" baseline="-25000" dirty="0" smtClean="0">
                <a:latin typeface="TheSans UHH" charset="0"/>
                <a:ea typeface="TheSans UHH" charset="0"/>
                <a:cs typeface="TheSans UHH" charset="0"/>
              </a:rPr>
              <a:t> </a:t>
            </a:r>
            <a:r>
              <a:rPr lang="en-AU" sz="1800" dirty="0" smtClean="0">
                <a:latin typeface="TheSans UHH" charset="0"/>
                <a:ea typeface="TheSans UHH" charset="0"/>
                <a:cs typeface="TheSans UHH" charset="0"/>
              </a:rPr>
              <a:t>(topic distribution used for the document) </a:t>
            </a:r>
            <a:r>
              <a:rPr lang="en-AU" sz="1800" b="1" baseline="-25000" dirty="0" smtClean="0">
                <a:latin typeface="TheSans UHH" charset="0"/>
                <a:ea typeface="TheSans UHH" charset="0"/>
                <a:cs typeface="TheSans UHH" charset="0"/>
              </a:rPr>
              <a:t>  </a:t>
            </a:r>
          </a:p>
          <a:p>
            <a:pPr lvl="3"/>
            <a:r>
              <a:rPr lang="en-AU" sz="1600" dirty="0" smtClean="0">
                <a:latin typeface="TheSans UHH" charset="0"/>
                <a:ea typeface="TheSans UHH" charset="0"/>
                <a:cs typeface="TheSans UHH" charset="0"/>
              </a:rPr>
              <a:t>Draw each word in document d</a:t>
            </a:r>
          </a:p>
          <a:p>
            <a:pPr lvl="4"/>
            <a:r>
              <a:rPr lang="en-AU" sz="1600" dirty="0" smtClean="0">
                <a:latin typeface="TheSans UHH" charset="0"/>
                <a:ea typeface="TheSans UHH" charset="0"/>
                <a:cs typeface="TheSans UHH" charset="0"/>
              </a:rPr>
              <a:t>Draw a topic </a:t>
            </a:r>
            <a:r>
              <a:rPr lang="en-AU" sz="1600" b="1" dirty="0" smtClean="0">
                <a:latin typeface="TheSans UHH" charset="0"/>
                <a:ea typeface="TheSans UHH" charset="0"/>
                <a:cs typeface="TheSans UHH" charset="0"/>
              </a:rPr>
              <a:t>Z</a:t>
            </a:r>
            <a:r>
              <a:rPr lang="en-AU" sz="1600" dirty="0" smtClean="0">
                <a:latin typeface="TheSans UHH" charset="0"/>
                <a:ea typeface="TheSans UHH" charset="0"/>
                <a:cs typeface="TheSans UHH" charset="0"/>
              </a:rPr>
              <a:t> from multinomial </a:t>
            </a:r>
            <a:r>
              <a:rPr lang="az-Cyrl-AZ" sz="1600" b="1" dirty="0" smtClean="0">
                <a:latin typeface="TheSans UHH" charset="0"/>
                <a:ea typeface="TheSans UHH" charset="0"/>
                <a:cs typeface="TheSans UHH" charset="0"/>
              </a:rPr>
              <a:t>Ө</a:t>
            </a:r>
            <a:r>
              <a:rPr lang="en-AU" sz="1600" b="1" baseline="-25000" dirty="0" smtClean="0">
                <a:latin typeface="TheSans UHH" charset="0"/>
                <a:ea typeface="TheSans UHH" charset="0"/>
                <a:cs typeface="TheSans UHH" charset="0"/>
              </a:rPr>
              <a:t> </a:t>
            </a:r>
            <a:endParaRPr lang="en-AU" sz="1600" dirty="0" smtClean="0">
              <a:latin typeface="TheSans UHH" charset="0"/>
              <a:ea typeface="TheSans UHH" charset="0"/>
              <a:cs typeface="TheSans UHH" charset="0"/>
            </a:endParaRPr>
          </a:p>
          <a:p>
            <a:pPr lvl="5"/>
            <a:r>
              <a:rPr lang="en-AU" sz="1600" dirty="0" smtClean="0">
                <a:latin typeface="TheSans UHH" charset="0"/>
                <a:ea typeface="TheSans UHH" charset="0"/>
                <a:cs typeface="TheSans UHH" charset="0"/>
              </a:rPr>
              <a:t>Draw </a:t>
            </a:r>
            <a:r>
              <a:rPr lang="en-AU" sz="1600" b="1" dirty="0" smtClean="0">
                <a:latin typeface="TheSans UHH" charset="0"/>
                <a:ea typeface="TheSans UHH" charset="0"/>
                <a:cs typeface="TheSans UHH" charset="0"/>
              </a:rPr>
              <a:t>w</a:t>
            </a:r>
            <a:r>
              <a:rPr lang="en-AU" sz="1600" dirty="0" smtClean="0">
                <a:latin typeface="TheSans UHH" charset="0"/>
                <a:ea typeface="TheSans UHH" charset="0"/>
                <a:cs typeface="TheSans UHH" charset="0"/>
              </a:rPr>
              <a:t> from the multinomial </a:t>
            </a:r>
            <a:r>
              <a:rPr lang="az-Cyrl-AZ" sz="1600" b="1" dirty="0" smtClean="0">
                <a:latin typeface="TheSans UHH" charset="0"/>
                <a:ea typeface="TheSans UHH" charset="0"/>
                <a:cs typeface="TheSans UHH" charset="0"/>
              </a:rPr>
              <a:t>Ф</a:t>
            </a:r>
            <a:endParaRPr lang="en-AU" sz="1600" b="1" baseline="-25000" dirty="0" smtClean="0">
              <a:latin typeface="TheSans UHH" charset="0"/>
              <a:ea typeface="TheSans UHH" charset="0"/>
              <a:cs typeface="TheSans UHH" charset="0"/>
            </a:endParaRPr>
          </a:p>
          <a:p>
            <a:pPr lvl="3"/>
            <a:endParaRPr lang="en-AU" sz="1600" b="1" dirty="0">
              <a:latin typeface="TheSans UHH" charset="0"/>
              <a:ea typeface="TheSans UHH" charset="0"/>
              <a:cs typeface="TheSans UHH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362200" y="4109549"/>
            <a:ext cx="2743200" cy="1219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mtClean="0"/>
          </a:p>
          <a:p>
            <a:pPr algn="ctr"/>
            <a:endParaRPr lang="en-AU" smtClean="0"/>
          </a:p>
          <a:p>
            <a:pPr algn="ctr"/>
            <a:endParaRPr lang="en-AU" smtClean="0"/>
          </a:p>
          <a:p>
            <a:pPr algn="r"/>
            <a:r>
              <a:rPr lang="en-AU" sz="2000" smtClean="0">
                <a:solidFill>
                  <a:schemeClr val="tx1"/>
                </a:solidFill>
              </a:rPr>
              <a:t>N</a:t>
            </a:r>
            <a:endParaRPr lang="en-AU" sz="2000" dirty="0">
              <a:solidFill>
                <a:schemeClr val="tx1"/>
              </a:solidFill>
            </a:endParaRPr>
          </a:p>
        </p:txBody>
      </p:sp>
      <p:sp>
        <p:nvSpPr>
          <p:cNvPr id="6" name="Ellipse 5"/>
          <p:cNvSpPr/>
          <p:nvPr/>
        </p:nvSpPr>
        <p:spPr>
          <a:xfrm>
            <a:off x="2667000" y="4490549"/>
            <a:ext cx="762000" cy="533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Z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3916344" y="4454541"/>
            <a:ext cx="838200" cy="6096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 smtClean="0">
                <a:solidFill>
                  <a:schemeClr val="bg1"/>
                </a:solidFill>
              </a:rPr>
              <a:t>w</a:t>
            </a:r>
            <a:endParaRPr lang="en-AU" sz="2000" baseline="-25000" dirty="0">
              <a:solidFill>
                <a:schemeClr val="bg1"/>
              </a:solidFill>
            </a:endParaRPr>
          </a:p>
        </p:txBody>
      </p:sp>
      <p:cxnSp>
        <p:nvCxnSpPr>
          <p:cNvPr id="8" name="Gerade Verbindung mit Pfeil 7"/>
          <p:cNvCxnSpPr>
            <a:stCxn id="6" idx="6"/>
            <a:endCxn id="7" idx="2"/>
          </p:cNvCxnSpPr>
          <p:nvPr/>
        </p:nvCxnSpPr>
        <p:spPr>
          <a:xfrm>
            <a:off x="3429000" y="4757249"/>
            <a:ext cx="487344" cy="209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/>
          <p:cNvSpPr/>
          <p:nvPr/>
        </p:nvSpPr>
        <p:spPr>
          <a:xfrm>
            <a:off x="1295400" y="3957149"/>
            <a:ext cx="4191000" cy="1828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mtClean="0"/>
          </a:p>
          <a:p>
            <a:pPr algn="ctr"/>
            <a:endParaRPr lang="en-AU" smtClean="0"/>
          </a:p>
          <a:p>
            <a:pPr algn="ctr"/>
            <a:endParaRPr lang="en-AU" smtClean="0"/>
          </a:p>
          <a:p>
            <a:pPr algn="r"/>
            <a:endParaRPr lang="en-AU" sz="2000" smtClean="0">
              <a:solidFill>
                <a:schemeClr val="tx1"/>
              </a:solidFill>
            </a:endParaRPr>
          </a:p>
          <a:p>
            <a:pPr algn="r"/>
            <a:endParaRPr lang="en-AU" sz="2000" smtClean="0">
              <a:solidFill>
                <a:schemeClr val="tx1"/>
              </a:solidFill>
            </a:endParaRPr>
          </a:p>
          <a:p>
            <a:pPr algn="r"/>
            <a:r>
              <a:rPr lang="en-AU" sz="2000" smtClean="0">
                <a:solidFill>
                  <a:schemeClr val="tx1"/>
                </a:solidFill>
              </a:rPr>
              <a:t> D   </a:t>
            </a:r>
            <a:endParaRPr lang="en-AU" sz="2000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1600200" y="4520693"/>
            <a:ext cx="609600" cy="49320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z-Cyrl-AZ" sz="1600" dirty="0" smtClean="0">
                <a:solidFill>
                  <a:schemeClr val="tx1"/>
                </a:solidFill>
              </a:rPr>
              <a:t>Ө</a:t>
            </a:r>
            <a:r>
              <a:rPr lang="el-GR" sz="1600" dirty="0" smtClean="0">
                <a:solidFill>
                  <a:schemeClr val="tx1"/>
                </a:solidFill>
              </a:rPr>
              <a:t> </a:t>
            </a:r>
            <a:endParaRPr lang="en-AU" sz="1600" baseline="-25000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/>
          <p:cNvCxnSpPr>
            <a:stCxn id="10" idx="6"/>
            <a:endCxn id="6" idx="2"/>
          </p:cNvCxnSpPr>
          <p:nvPr/>
        </p:nvCxnSpPr>
        <p:spPr>
          <a:xfrm flipV="1">
            <a:off x="2209800" y="4757249"/>
            <a:ext cx="457200" cy="1004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/>
          <p:cNvSpPr/>
          <p:nvPr/>
        </p:nvSpPr>
        <p:spPr>
          <a:xfrm>
            <a:off x="3627456" y="5862149"/>
            <a:ext cx="1447800" cy="76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mtClean="0"/>
          </a:p>
          <a:p>
            <a:pPr algn="r"/>
            <a:r>
              <a:rPr lang="en-AU" sz="2000" smtClean="0">
                <a:solidFill>
                  <a:schemeClr val="tx1"/>
                </a:solidFill>
              </a:rPr>
              <a:t>T</a:t>
            </a:r>
            <a:endParaRPr lang="en-AU" sz="2000" dirty="0">
              <a:solidFill>
                <a:schemeClr val="tx1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4038600" y="5938349"/>
            <a:ext cx="639744" cy="533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mtClean="0">
                <a:solidFill>
                  <a:schemeClr val="tx1"/>
                </a:solidFill>
              </a:rPr>
              <a:t>K</a:t>
            </a:r>
            <a:r>
              <a:rPr lang="en-AU" baseline="-25000" smtClean="0">
                <a:solidFill>
                  <a:schemeClr val="tx1"/>
                </a:solidFill>
              </a:rPr>
              <a:t>t</a:t>
            </a:r>
            <a:endParaRPr lang="en-AU" baseline="-25000" dirty="0">
              <a:solidFill>
                <a:schemeClr val="tx1"/>
              </a:solidFill>
            </a:endParaRPr>
          </a:p>
        </p:txBody>
      </p:sp>
      <p:cxnSp>
        <p:nvCxnSpPr>
          <p:cNvPr id="14" name="Gerade Verbindung mit Pfeil 13"/>
          <p:cNvCxnSpPr>
            <a:stCxn id="13" idx="0"/>
            <a:endCxn id="7" idx="4"/>
          </p:cNvCxnSpPr>
          <p:nvPr/>
        </p:nvCxnSpPr>
        <p:spPr>
          <a:xfrm flipH="1" flipV="1">
            <a:off x="4335444" y="5064141"/>
            <a:ext cx="23028" cy="87420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/>
          <p:cNvSpPr/>
          <p:nvPr/>
        </p:nvSpPr>
        <p:spPr>
          <a:xfrm>
            <a:off x="5556346" y="4458181"/>
            <a:ext cx="3048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 smtClean="0"/>
              <a:t>Each document is generated based on a topic distribution</a:t>
            </a:r>
            <a:endParaRPr lang="en-AU" dirty="0"/>
          </a:p>
        </p:txBody>
      </p:sp>
      <p:sp>
        <p:nvSpPr>
          <p:cNvPr id="16" name="Ellipse 15"/>
          <p:cNvSpPr/>
          <p:nvPr/>
        </p:nvSpPr>
        <p:spPr>
          <a:xfrm>
            <a:off x="2819400" y="5958445"/>
            <a:ext cx="609600" cy="493208"/>
          </a:xfrm>
          <a:prstGeom prst="ellips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smtClean="0">
                <a:solidFill>
                  <a:schemeClr val="tx1"/>
                </a:solidFill>
              </a:rPr>
              <a:t>α</a:t>
            </a:r>
            <a:endParaRPr lang="en-AU" sz="1600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359224" y="4520693"/>
            <a:ext cx="609600" cy="493208"/>
          </a:xfrm>
          <a:prstGeom prst="ellips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smtClean="0">
                <a:solidFill>
                  <a:schemeClr val="tx1"/>
                </a:solidFill>
              </a:rPr>
              <a:t>β</a:t>
            </a:r>
            <a:endParaRPr lang="en-AU" sz="1600" dirty="0">
              <a:solidFill>
                <a:schemeClr val="tx1"/>
              </a:solidFill>
            </a:endParaRPr>
          </a:p>
        </p:txBody>
      </p:sp>
      <p:cxnSp>
        <p:nvCxnSpPr>
          <p:cNvPr id="18" name="Gerade Verbindung mit Pfeil 17"/>
          <p:cNvCxnSpPr>
            <a:stCxn id="16" idx="6"/>
            <a:endCxn id="13" idx="2"/>
          </p:cNvCxnSpPr>
          <p:nvPr/>
        </p:nvCxnSpPr>
        <p:spPr>
          <a:xfrm>
            <a:off x="3429000" y="6205049"/>
            <a:ext cx="609600" cy="0"/>
          </a:xfrm>
          <a:prstGeom prst="straightConnector1">
            <a:avLst/>
          </a:prstGeom>
          <a:ln w="28575">
            <a:solidFill>
              <a:srgbClr val="62747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/>
          <p:nvPr/>
        </p:nvCxnSpPr>
        <p:spPr>
          <a:xfrm>
            <a:off x="968824" y="4777345"/>
            <a:ext cx="631376" cy="0"/>
          </a:xfrm>
          <a:prstGeom prst="straightConnector1">
            <a:avLst/>
          </a:prstGeom>
          <a:ln w="28575">
            <a:solidFill>
              <a:srgbClr val="62747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/>
          <p:cNvSpPr/>
          <p:nvPr/>
        </p:nvSpPr>
        <p:spPr>
          <a:xfrm>
            <a:off x="-113106" y="5826661"/>
            <a:ext cx="2590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1600" dirty="0" smtClean="0"/>
              <a:t>α and β are priors,</a:t>
            </a:r>
            <a:br>
              <a:rPr lang="en-AU" sz="1600" dirty="0" smtClean="0"/>
            </a:br>
            <a:r>
              <a:rPr lang="en-AU" sz="1600" dirty="0" smtClean="0"/>
              <a:t> needed to parameterize the distribution</a:t>
            </a:r>
          </a:p>
          <a:p>
            <a:pPr algn="ctr"/>
            <a:endParaRPr lang="en-AU" sz="1600" dirty="0"/>
          </a:p>
        </p:txBody>
      </p:sp>
      <p:cxnSp>
        <p:nvCxnSpPr>
          <p:cNvPr id="29" name="Gerade Verbindung mit Pfeil 28"/>
          <p:cNvCxnSpPr/>
          <p:nvPr/>
        </p:nvCxnSpPr>
        <p:spPr>
          <a:xfrm flipV="1">
            <a:off x="609600" y="5176349"/>
            <a:ext cx="0" cy="6858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>
            <a:off x="2209800" y="6166949"/>
            <a:ext cx="53340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llipse 42"/>
          <p:cNvSpPr/>
          <p:nvPr/>
        </p:nvSpPr>
        <p:spPr>
          <a:xfrm>
            <a:off x="4014320" y="5938349"/>
            <a:ext cx="685800" cy="533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z-Cyrl-AZ" dirty="0" smtClean="0">
                <a:solidFill>
                  <a:schemeClr val="tx1"/>
                </a:solidFill>
              </a:rPr>
              <a:t>Ф</a:t>
            </a:r>
            <a:endParaRPr lang="en-AU" baseline="-25000" dirty="0">
              <a:solidFill>
                <a:schemeClr val="tx1"/>
              </a:solidFill>
            </a:endParaRPr>
          </a:p>
        </p:txBody>
      </p:sp>
      <p:sp>
        <p:nvSpPr>
          <p:cNvPr id="44" name="Ellipse 43"/>
          <p:cNvSpPr/>
          <p:nvPr/>
        </p:nvSpPr>
        <p:spPr>
          <a:xfrm>
            <a:off x="2815216" y="5958445"/>
            <a:ext cx="609600" cy="493208"/>
          </a:xfrm>
          <a:prstGeom prst="ellips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 smtClean="0">
                <a:solidFill>
                  <a:schemeClr val="tx1"/>
                </a:solidFill>
              </a:rPr>
              <a:t>β</a:t>
            </a:r>
          </a:p>
        </p:txBody>
      </p:sp>
      <p:sp>
        <p:nvSpPr>
          <p:cNvPr id="45" name="Ellipse 44"/>
          <p:cNvSpPr/>
          <p:nvPr/>
        </p:nvSpPr>
        <p:spPr>
          <a:xfrm>
            <a:off x="355040" y="4530741"/>
            <a:ext cx="609600" cy="493208"/>
          </a:xfrm>
          <a:prstGeom prst="ellips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 smtClean="0">
                <a:solidFill>
                  <a:schemeClr val="tx1"/>
                </a:solidFill>
              </a:rPr>
              <a:t>α</a:t>
            </a:r>
            <a:endParaRPr lang="en-AU" sz="16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6525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5" y="64532"/>
            <a:ext cx="6877050" cy="838200"/>
          </a:xfrm>
        </p:spPr>
        <p:txBody>
          <a:bodyPr/>
          <a:lstStyle/>
          <a:p>
            <a:pPr algn="l"/>
            <a:r>
              <a:rPr lang="en-AU" sz="3600" dirty="0" smtClean="0"/>
              <a:t>Latent </a:t>
            </a:r>
            <a:r>
              <a:rPr lang="en-AU" sz="3600" dirty="0" err="1" smtClean="0"/>
              <a:t>Dirichlet</a:t>
            </a:r>
            <a:r>
              <a:rPr lang="en-AU" sz="3600" dirty="0" smtClean="0"/>
              <a:t> Allocation </a:t>
            </a:r>
            <a:br>
              <a:rPr lang="en-AU" sz="3600" dirty="0" smtClean="0"/>
            </a:br>
            <a:r>
              <a:rPr lang="en-AU" sz="3600" dirty="0" smtClean="0"/>
              <a:t>(</a:t>
            </a:r>
            <a:r>
              <a:rPr lang="en-AU" sz="3600" dirty="0" err="1" smtClean="0"/>
              <a:t>Blei</a:t>
            </a:r>
            <a:r>
              <a:rPr lang="en-AU" sz="3600" dirty="0" smtClean="0"/>
              <a:t> et al. 2003)</a:t>
            </a:r>
            <a:endParaRPr lang="en-AU" sz="3600" dirty="0"/>
          </a:p>
        </p:txBody>
      </p:sp>
      <p:sp>
        <p:nvSpPr>
          <p:cNvPr id="5" name="Rechteck 4"/>
          <p:cNvSpPr/>
          <p:nvPr/>
        </p:nvSpPr>
        <p:spPr>
          <a:xfrm>
            <a:off x="3505200" y="2667000"/>
            <a:ext cx="2743200" cy="1219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mtClean="0"/>
          </a:p>
          <a:p>
            <a:pPr algn="ctr"/>
            <a:endParaRPr lang="en-AU" smtClean="0"/>
          </a:p>
          <a:p>
            <a:pPr algn="ctr"/>
            <a:endParaRPr lang="en-AU" smtClean="0"/>
          </a:p>
          <a:p>
            <a:pPr algn="r"/>
            <a:r>
              <a:rPr lang="en-AU" sz="2000" smtClean="0">
                <a:solidFill>
                  <a:schemeClr val="tx1"/>
                </a:solidFill>
              </a:rPr>
              <a:t>N</a:t>
            </a:r>
            <a:endParaRPr lang="en-AU" sz="2000" dirty="0">
              <a:solidFill>
                <a:schemeClr val="tx1"/>
              </a:solidFill>
            </a:endParaRPr>
          </a:p>
        </p:txBody>
      </p:sp>
      <p:sp>
        <p:nvSpPr>
          <p:cNvPr id="6" name="Ellipse 5"/>
          <p:cNvSpPr/>
          <p:nvPr/>
        </p:nvSpPr>
        <p:spPr>
          <a:xfrm>
            <a:off x="3810000" y="3048000"/>
            <a:ext cx="762000" cy="533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Z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5105400" y="3011992"/>
            <a:ext cx="838200" cy="6096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 smtClean="0">
                <a:solidFill>
                  <a:schemeClr val="bg1"/>
                </a:solidFill>
              </a:rPr>
              <a:t>w</a:t>
            </a:r>
            <a:endParaRPr lang="en-AU" sz="2000" baseline="-25000" dirty="0">
              <a:solidFill>
                <a:schemeClr val="bg1"/>
              </a:solidFill>
            </a:endParaRPr>
          </a:p>
        </p:txBody>
      </p:sp>
      <p:cxnSp>
        <p:nvCxnSpPr>
          <p:cNvPr id="8" name="Gerade Verbindung mit Pfeil 7"/>
          <p:cNvCxnSpPr>
            <a:stCxn id="6" idx="6"/>
            <a:endCxn id="7" idx="2"/>
          </p:cNvCxnSpPr>
          <p:nvPr/>
        </p:nvCxnSpPr>
        <p:spPr>
          <a:xfrm>
            <a:off x="4572000" y="3314700"/>
            <a:ext cx="533400" cy="209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/>
          <p:cNvSpPr/>
          <p:nvPr/>
        </p:nvSpPr>
        <p:spPr>
          <a:xfrm>
            <a:off x="2438400" y="2514600"/>
            <a:ext cx="4191000" cy="1828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mtClean="0"/>
          </a:p>
          <a:p>
            <a:pPr algn="ctr"/>
            <a:endParaRPr lang="en-AU" smtClean="0"/>
          </a:p>
          <a:p>
            <a:pPr algn="ctr"/>
            <a:endParaRPr lang="en-AU" smtClean="0"/>
          </a:p>
          <a:p>
            <a:pPr algn="r"/>
            <a:endParaRPr lang="en-AU" sz="2000" smtClean="0">
              <a:solidFill>
                <a:schemeClr val="tx1"/>
              </a:solidFill>
            </a:endParaRPr>
          </a:p>
          <a:p>
            <a:pPr algn="r"/>
            <a:endParaRPr lang="en-AU" sz="2000" smtClean="0">
              <a:solidFill>
                <a:schemeClr val="tx1"/>
              </a:solidFill>
            </a:endParaRPr>
          </a:p>
          <a:p>
            <a:pPr algn="r"/>
            <a:r>
              <a:rPr lang="en-AU" sz="2000" smtClean="0">
                <a:solidFill>
                  <a:schemeClr val="tx1"/>
                </a:solidFill>
              </a:rPr>
              <a:t> D   </a:t>
            </a:r>
            <a:endParaRPr lang="en-AU" sz="2000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2743200" y="3078144"/>
            <a:ext cx="609600" cy="49320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smtClean="0">
                <a:solidFill>
                  <a:schemeClr val="tx1"/>
                </a:solidFill>
              </a:rPr>
              <a:t>M</a:t>
            </a:r>
            <a:r>
              <a:rPr lang="en-AU" sz="1600" baseline="-25000" smtClean="0">
                <a:solidFill>
                  <a:schemeClr val="tx1"/>
                </a:solidFill>
              </a:rPr>
              <a:t>d</a:t>
            </a:r>
            <a:endParaRPr lang="en-AU" sz="1600" baseline="-25000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/>
          <p:cNvCxnSpPr>
            <a:stCxn id="10" idx="6"/>
            <a:endCxn id="6" idx="2"/>
          </p:cNvCxnSpPr>
          <p:nvPr/>
        </p:nvCxnSpPr>
        <p:spPr>
          <a:xfrm flipV="1">
            <a:off x="3352800" y="3314700"/>
            <a:ext cx="457200" cy="1004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/>
          <p:cNvSpPr/>
          <p:nvPr/>
        </p:nvSpPr>
        <p:spPr>
          <a:xfrm>
            <a:off x="4810648" y="4419600"/>
            <a:ext cx="1447800" cy="76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mtClean="0"/>
          </a:p>
          <a:p>
            <a:pPr algn="r"/>
            <a:r>
              <a:rPr lang="en-AU" sz="2000" smtClean="0">
                <a:solidFill>
                  <a:schemeClr val="tx1"/>
                </a:solidFill>
              </a:rPr>
              <a:t>T</a:t>
            </a:r>
            <a:endParaRPr lang="en-AU" sz="2000" dirty="0">
              <a:solidFill>
                <a:schemeClr val="tx1"/>
              </a:solidFill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5221792" y="4495800"/>
            <a:ext cx="639744" cy="533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mtClean="0">
                <a:solidFill>
                  <a:schemeClr val="tx1"/>
                </a:solidFill>
              </a:rPr>
              <a:t>K</a:t>
            </a:r>
            <a:r>
              <a:rPr lang="en-AU" baseline="-25000" smtClean="0">
                <a:solidFill>
                  <a:schemeClr val="tx1"/>
                </a:solidFill>
              </a:rPr>
              <a:t>t</a:t>
            </a:r>
            <a:endParaRPr lang="en-AU" baseline="-25000" dirty="0">
              <a:solidFill>
                <a:schemeClr val="tx1"/>
              </a:solidFill>
            </a:endParaRPr>
          </a:p>
        </p:txBody>
      </p:sp>
      <p:cxnSp>
        <p:nvCxnSpPr>
          <p:cNvPr id="14" name="Gerade Verbindung mit Pfeil 13"/>
          <p:cNvCxnSpPr>
            <a:stCxn id="13" idx="0"/>
            <a:endCxn id="7" idx="4"/>
          </p:cNvCxnSpPr>
          <p:nvPr/>
        </p:nvCxnSpPr>
        <p:spPr>
          <a:xfrm flipH="1" flipV="1">
            <a:off x="5524500" y="3621592"/>
            <a:ext cx="17164" cy="87420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/>
          <p:cNvSpPr/>
          <p:nvPr/>
        </p:nvSpPr>
        <p:spPr>
          <a:xfrm>
            <a:off x="4002592" y="4515896"/>
            <a:ext cx="609600" cy="493208"/>
          </a:xfrm>
          <a:prstGeom prst="ellips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smtClean="0">
                <a:solidFill>
                  <a:schemeClr val="tx1"/>
                </a:solidFill>
              </a:rPr>
              <a:t>α</a:t>
            </a:r>
            <a:endParaRPr lang="en-AU" sz="1600" dirty="0">
              <a:solidFill>
                <a:schemeClr val="tx1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1502224" y="3078144"/>
            <a:ext cx="609600" cy="493208"/>
          </a:xfrm>
          <a:prstGeom prst="ellips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smtClean="0">
                <a:solidFill>
                  <a:schemeClr val="tx1"/>
                </a:solidFill>
              </a:rPr>
              <a:t>α</a:t>
            </a:r>
            <a:endParaRPr lang="en-AU" sz="1600" dirty="0">
              <a:solidFill>
                <a:schemeClr val="tx1"/>
              </a:solidFill>
            </a:endParaRPr>
          </a:p>
        </p:txBody>
      </p:sp>
      <p:cxnSp>
        <p:nvCxnSpPr>
          <p:cNvPr id="18" name="Gerade Verbindung mit Pfeil 17"/>
          <p:cNvCxnSpPr>
            <a:stCxn id="16" idx="6"/>
            <a:endCxn id="13" idx="2"/>
          </p:cNvCxnSpPr>
          <p:nvPr/>
        </p:nvCxnSpPr>
        <p:spPr>
          <a:xfrm>
            <a:off x="4612192" y="4762500"/>
            <a:ext cx="609600" cy="0"/>
          </a:xfrm>
          <a:prstGeom prst="straightConnector1">
            <a:avLst/>
          </a:prstGeom>
          <a:ln w="28575">
            <a:solidFill>
              <a:srgbClr val="62747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17" idx="6"/>
            <a:endCxn id="10" idx="2"/>
          </p:cNvCxnSpPr>
          <p:nvPr/>
        </p:nvCxnSpPr>
        <p:spPr>
          <a:xfrm>
            <a:off x="2111824" y="3324748"/>
            <a:ext cx="631376" cy="0"/>
          </a:xfrm>
          <a:prstGeom prst="straightConnector1">
            <a:avLst/>
          </a:prstGeom>
          <a:ln w="28575">
            <a:solidFill>
              <a:srgbClr val="62747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/>
          <p:cNvSpPr txBox="1"/>
          <p:nvPr/>
        </p:nvSpPr>
        <p:spPr>
          <a:xfrm>
            <a:off x="4800600" y="18288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mtClean="0">
                <a:solidFill>
                  <a:srgbClr val="FF0000"/>
                </a:solidFill>
              </a:rPr>
              <a:t>observed word</a:t>
            </a:r>
            <a:endParaRPr lang="en-AU" dirty="0">
              <a:solidFill>
                <a:srgbClr val="FF0000"/>
              </a:solidFill>
            </a:endParaRPr>
          </a:p>
        </p:txBody>
      </p:sp>
      <p:cxnSp>
        <p:nvCxnSpPr>
          <p:cNvPr id="25" name="Gerade Verbindung mit Pfeil 24"/>
          <p:cNvCxnSpPr/>
          <p:nvPr/>
        </p:nvCxnSpPr>
        <p:spPr>
          <a:xfrm>
            <a:off x="5486400" y="2209800"/>
            <a:ext cx="0" cy="7620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/>
        </p:nvSpPr>
        <p:spPr>
          <a:xfrm>
            <a:off x="2667000" y="15240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mtClean="0">
                <a:solidFill>
                  <a:srgbClr val="FF0000"/>
                </a:solidFill>
              </a:rPr>
              <a:t>Per-word-topic assignment</a:t>
            </a:r>
            <a:endParaRPr lang="en-AU" dirty="0">
              <a:solidFill>
                <a:srgbClr val="FF0000"/>
              </a:solidFill>
            </a:endParaRPr>
          </a:p>
        </p:txBody>
      </p:sp>
      <p:cxnSp>
        <p:nvCxnSpPr>
          <p:cNvPr id="28" name="Gerade Verbindung mit Pfeil 27"/>
          <p:cNvCxnSpPr/>
          <p:nvPr/>
        </p:nvCxnSpPr>
        <p:spPr>
          <a:xfrm>
            <a:off x="4114800" y="1905000"/>
            <a:ext cx="0" cy="10668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/>
          <p:cNvSpPr txBox="1"/>
          <p:nvPr/>
        </p:nvSpPr>
        <p:spPr>
          <a:xfrm>
            <a:off x="1371600" y="1868269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mtClean="0">
                <a:solidFill>
                  <a:srgbClr val="FF0000"/>
                </a:solidFill>
              </a:rPr>
              <a:t>per-document topic propertions</a:t>
            </a:r>
            <a:endParaRPr lang="en-AU" dirty="0">
              <a:solidFill>
                <a:srgbClr val="FF0000"/>
              </a:solidFill>
            </a:endParaRPr>
          </a:p>
        </p:txBody>
      </p:sp>
      <p:cxnSp>
        <p:nvCxnSpPr>
          <p:cNvPr id="33" name="Gerade Verbindung mit Pfeil 32"/>
          <p:cNvCxnSpPr/>
          <p:nvPr/>
        </p:nvCxnSpPr>
        <p:spPr>
          <a:xfrm>
            <a:off x="3048000" y="2468544"/>
            <a:ext cx="0" cy="609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/>
          <p:cNvSpPr txBox="1"/>
          <p:nvPr/>
        </p:nvSpPr>
        <p:spPr>
          <a:xfrm>
            <a:off x="248696" y="435506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>
                <a:solidFill>
                  <a:srgbClr val="FF0000"/>
                </a:solidFill>
              </a:rPr>
              <a:t>Proportions parameter</a:t>
            </a:r>
            <a:endParaRPr lang="en-AU" dirty="0">
              <a:solidFill>
                <a:srgbClr val="FF0000"/>
              </a:solidFill>
            </a:endParaRPr>
          </a:p>
        </p:txBody>
      </p:sp>
      <p:cxnSp>
        <p:nvCxnSpPr>
          <p:cNvPr id="37" name="Gerade Verbindung mit Pfeil 36"/>
          <p:cNvCxnSpPr>
            <a:stCxn id="36" idx="0"/>
            <a:endCxn id="17" idx="4"/>
          </p:cNvCxnSpPr>
          <p:nvPr/>
        </p:nvCxnSpPr>
        <p:spPr>
          <a:xfrm flipH="1" flipV="1">
            <a:off x="1807024" y="3571352"/>
            <a:ext cx="3772" cy="78371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/>
          <p:cNvSpPr txBox="1"/>
          <p:nvPr/>
        </p:nvSpPr>
        <p:spPr>
          <a:xfrm>
            <a:off x="2743200" y="54864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>
                <a:solidFill>
                  <a:srgbClr val="FF0000"/>
                </a:solidFill>
              </a:rPr>
              <a:t>Word Topic Prior Distribution</a:t>
            </a:r>
            <a:endParaRPr lang="en-AU" dirty="0">
              <a:solidFill>
                <a:srgbClr val="FF0000"/>
              </a:solidFill>
            </a:endParaRPr>
          </a:p>
        </p:txBody>
      </p:sp>
      <p:cxnSp>
        <p:nvCxnSpPr>
          <p:cNvPr id="41" name="Gerade Verbindung mit Pfeil 40"/>
          <p:cNvCxnSpPr>
            <a:stCxn id="40" idx="0"/>
            <a:endCxn id="38" idx="4"/>
          </p:cNvCxnSpPr>
          <p:nvPr/>
        </p:nvCxnSpPr>
        <p:spPr>
          <a:xfrm flipH="1" flipV="1">
            <a:off x="4299856" y="5010780"/>
            <a:ext cx="5444" cy="47562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/>
          <p:cNvSpPr txBox="1"/>
          <p:nvPr/>
        </p:nvSpPr>
        <p:spPr>
          <a:xfrm>
            <a:off x="3984878" y="52578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 smtClean="0">
                <a:solidFill>
                  <a:srgbClr val="FF0000"/>
                </a:solidFill>
              </a:rPr>
              <a:t>Word Topic Distribution</a:t>
            </a:r>
            <a:endParaRPr lang="en-AU" dirty="0">
              <a:solidFill>
                <a:srgbClr val="FF0000"/>
              </a:solidFill>
            </a:endParaRPr>
          </a:p>
        </p:txBody>
      </p:sp>
      <p:cxnSp>
        <p:nvCxnSpPr>
          <p:cNvPr id="43" name="Gerade Verbindung mit Pfeil 42"/>
          <p:cNvCxnSpPr>
            <a:stCxn id="42" idx="0"/>
            <a:endCxn id="13" idx="4"/>
          </p:cNvCxnSpPr>
          <p:nvPr/>
        </p:nvCxnSpPr>
        <p:spPr>
          <a:xfrm flipH="1" flipV="1">
            <a:off x="5541664" y="5029200"/>
            <a:ext cx="5314" cy="228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llipse 48"/>
          <p:cNvSpPr/>
          <p:nvPr/>
        </p:nvSpPr>
        <p:spPr>
          <a:xfrm>
            <a:off x="5193328" y="4495800"/>
            <a:ext cx="685800" cy="533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mtClean="0">
                <a:solidFill>
                  <a:schemeClr val="tx1"/>
                </a:solidFill>
              </a:rPr>
              <a:t>β</a:t>
            </a:r>
            <a:r>
              <a:rPr lang="en-AU" baseline="-25000" smtClean="0">
                <a:solidFill>
                  <a:schemeClr val="tx1"/>
                </a:solidFill>
              </a:rPr>
              <a:t>t</a:t>
            </a:r>
            <a:endParaRPr lang="en-AU" baseline="-25000" dirty="0">
              <a:solidFill>
                <a:schemeClr val="tx1"/>
              </a:solidFill>
            </a:endParaRPr>
          </a:p>
        </p:txBody>
      </p:sp>
      <p:sp>
        <p:nvSpPr>
          <p:cNvPr id="50" name="Ellipse 49"/>
          <p:cNvSpPr/>
          <p:nvPr/>
        </p:nvSpPr>
        <p:spPr>
          <a:xfrm>
            <a:off x="3994224" y="4515896"/>
            <a:ext cx="609600" cy="493208"/>
          </a:xfrm>
          <a:prstGeom prst="ellips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smtClean="0">
                <a:solidFill>
                  <a:schemeClr val="tx1"/>
                </a:solidFill>
              </a:rPr>
              <a:t>η</a:t>
            </a:r>
            <a:endParaRPr lang="en-AU" sz="1600" dirty="0" smtClean="0">
              <a:solidFill>
                <a:schemeClr val="tx1"/>
              </a:solidFill>
            </a:endParaRPr>
          </a:p>
        </p:txBody>
      </p:sp>
      <p:sp>
        <p:nvSpPr>
          <p:cNvPr id="51" name="Ellipse 50"/>
          <p:cNvSpPr/>
          <p:nvPr/>
        </p:nvSpPr>
        <p:spPr>
          <a:xfrm>
            <a:off x="1493856" y="3078144"/>
            <a:ext cx="609600" cy="493208"/>
          </a:xfrm>
          <a:prstGeom prst="ellips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smtClean="0">
                <a:solidFill>
                  <a:schemeClr val="tx1"/>
                </a:solidFill>
              </a:rPr>
              <a:t>α</a:t>
            </a:r>
            <a:endParaRPr lang="en-AU" sz="1600" dirty="0">
              <a:solidFill>
                <a:schemeClr val="tx1"/>
              </a:solidFill>
            </a:endParaRPr>
          </a:p>
        </p:txBody>
      </p:sp>
      <p:sp>
        <p:nvSpPr>
          <p:cNvPr id="34" name="Ellipse 33"/>
          <p:cNvSpPr/>
          <p:nvPr/>
        </p:nvSpPr>
        <p:spPr>
          <a:xfrm>
            <a:off x="2743200" y="3078144"/>
            <a:ext cx="609600" cy="49320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z-Cyrl-AZ" sz="1600" dirty="0" smtClean="0">
                <a:solidFill>
                  <a:schemeClr val="tx1"/>
                </a:solidFill>
              </a:rPr>
              <a:t>Ө</a:t>
            </a:r>
            <a:r>
              <a:rPr lang="el-GR" sz="1600" dirty="0" smtClean="0">
                <a:solidFill>
                  <a:schemeClr val="tx1"/>
                </a:solidFill>
              </a:rPr>
              <a:t> </a:t>
            </a:r>
            <a:endParaRPr lang="en-AU" sz="1600" baseline="-25000" dirty="0">
              <a:solidFill>
                <a:schemeClr val="tx1"/>
              </a:solidFill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5189978" y="4495800"/>
            <a:ext cx="685800" cy="5334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z-Cyrl-AZ" dirty="0" smtClean="0">
                <a:solidFill>
                  <a:schemeClr val="tx1"/>
                </a:solidFill>
              </a:rPr>
              <a:t>Ф</a:t>
            </a:r>
            <a:endParaRPr lang="en-AU" baseline="-25000" dirty="0">
              <a:solidFill>
                <a:schemeClr val="tx1"/>
              </a:solidFill>
            </a:endParaRPr>
          </a:p>
        </p:txBody>
      </p:sp>
      <p:sp>
        <p:nvSpPr>
          <p:cNvPr id="38" name="Ellipse 37"/>
          <p:cNvSpPr/>
          <p:nvPr/>
        </p:nvSpPr>
        <p:spPr>
          <a:xfrm>
            <a:off x="3995056" y="4517572"/>
            <a:ext cx="609600" cy="493208"/>
          </a:xfrm>
          <a:prstGeom prst="ellips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 smtClean="0">
                <a:solidFill>
                  <a:schemeClr val="tx1"/>
                </a:solidFill>
              </a:rPr>
              <a:t>β</a:t>
            </a:r>
          </a:p>
        </p:txBody>
      </p:sp>
      <p:graphicFrame>
        <p:nvGraphicFramePr>
          <p:cNvPr id="39" name="Objekt 29"/>
          <p:cNvGraphicFramePr>
            <a:graphicFrameLocks noChangeAspect="1"/>
          </p:cNvGraphicFramePr>
          <p:nvPr>
            <p:extLst/>
          </p:nvPr>
        </p:nvGraphicFramePr>
        <p:xfrm>
          <a:off x="1447800" y="5867400"/>
          <a:ext cx="614997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3" name="Formel" r:id="rId3" imgW="2679480" imgH="431640" progId="Equation.3">
                  <p:embed/>
                </p:oleObj>
              </mc:Choice>
              <mc:Fallback>
                <p:oleObj name="Formel" r:id="rId3" imgW="26794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5867400"/>
                        <a:ext cx="6149975" cy="990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827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20624" y="1601216"/>
            <a:ext cx="8229600" cy="464820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The meaning of a </a:t>
            </a:r>
            <a:r>
              <a:rPr lang="en-US" sz="1600" dirty="0" smtClean="0"/>
              <a:t>word:  </a:t>
            </a:r>
            <a:r>
              <a:rPr lang="en-US" sz="1600" dirty="0" smtClean="0">
                <a:solidFill>
                  <a:srgbClr val="FF0000"/>
                </a:solidFill>
              </a:rPr>
              <a:t>a </a:t>
            </a:r>
            <a:r>
              <a:rPr lang="en-US" sz="1600" dirty="0">
                <a:solidFill>
                  <a:srgbClr val="FF0000"/>
                </a:solidFill>
              </a:rPr>
              <a:t>concept defined by </a:t>
            </a:r>
            <a:r>
              <a:rPr lang="en-US" sz="1600" b="1" dirty="0">
                <a:solidFill>
                  <a:srgbClr val="FF0000"/>
                </a:solidFill>
              </a:rPr>
              <a:t>necessary</a:t>
            </a:r>
            <a:r>
              <a:rPr lang="en-US" sz="1600" dirty="0">
                <a:solidFill>
                  <a:srgbClr val="FF0000"/>
                </a:solidFill>
              </a:rPr>
              <a:t> and </a:t>
            </a:r>
            <a:r>
              <a:rPr lang="en-US" sz="1600" b="1" dirty="0">
                <a:solidFill>
                  <a:srgbClr val="FF0000"/>
                </a:solidFill>
              </a:rPr>
              <a:t>sufficient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smtClean="0">
                <a:solidFill>
                  <a:srgbClr val="FF0000"/>
                </a:solidFill>
              </a:rPr>
              <a:t>conditions</a:t>
            </a:r>
          </a:p>
          <a:p>
            <a:pPr marL="0" indent="0">
              <a:buNone/>
            </a:pPr>
            <a:endParaRPr lang="en-US" sz="1600" dirty="0">
              <a:solidFill>
                <a:srgbClr val="FF0000"/>
              </a:solidFill>
            </a:endParaRPr>
          </a:p>
          <a:p>
            <a:r>
              <a:rPr lang="en-US" sz="1600" dirty="0"/>
              <a:t>A </a:t>
            </a:r>
            <a:r>
              <a:rPr lang="en-US" sz="1600" b="1" dirty="0"/>
              <a:t>necessary</a:t>
            </a:r>
            <a:r>
              <a:rPr lang="en-US" sz="1600" dirty="0"/>
              <a:t> condition for being an X is a condition C that X must satisfy in order for it to be an X.</a:t>
            </a:r>
          </a:p>
          <a:p>
            <a:pPr lvl="2"/>
            <a:r>
              <a:rPr lang="en-US" sz="1600" dirty="0"/>
              <a:t>If not C, then not X</a:t>
            </a:r>
          </a:p>
          <a:p>
            <a:pPr lvl="2"/>
            <a:r>
              <a:rPr lang="en-US" sz="1600" dirty="0"/>
              <a:t>”Having four sides” is necessary to be a square</a:t>
            </a:r>
            <a:r>
              <a:rPr lang="en-US" sz="1600" dirty="0" smtClean="0"/>
              <a:t>.</a:t>
            </a:r>
          </a:p>
          <a:p>
            <a:pPr lvl="2"/>
            <a:endParaRPr lang="en-US" sz="1600" dirty="0"/>
          </a:p>
          <a:p>
            <a:r>
              <a:rPr lang="en-US" sz="1600" dirty="0"/>
              <a:t>A </a:t>
            </a:r>
            <a:r>
              <a:rPr lang="en-US" sz="1600" b="1" dirty="0"/>
              <a:t>sufficient</a:t>
            </a:r>
            <a:r>
              <a:rPr lang="en-US" sz="1600" dirty="0"/>
              <a:t> condition for being an X is condition such that if something satisfies condition C, then it must be an </a:t>
            </a:r>
            <a:r>
              <a:rPr lang="en-US" sz="1600" dirty="0" smtClean="0"/>
              <a:t>X.</a:t>
            </a:r>
          </a:p>
          <a:p>
            <a:pPr lvl="2"/>
            <a:r>
              <a:rPr lang="en-US" sz="1600" dirty="0"/>
              <a:t>If and only if C, then X</a:t>
            </a:r>
          </a:p>
          <a:p>
            <a:pPr lvl="2"/>
            <a:r>
              <a:rPr lang="en-US" sz="1600" dirty="0" smtClean="0"/>
              <a:t>The </a:t>
            </a:r>
            <a:r>
              <a:rPr lang="en-US" sz="1600" dirty="0"/>
              <a:t>following necessary conditions, jointly, are sufficient to be a </a:t>
            </a:r>
            <a:r>
              <a:rPr lang="en-US" sz="1600" dirty="0" smtClean="0"/>
              <a:t>square</a:t>
            </a:r>
            <a:endParaRPr lang="en-US" sz="1200" dirty="0" smtClean="0"/>
          </a:p>
          <a:p>
            <a:pPr lvl="5"/>
            <a:r>
              <a:rPr lang="en-US" sz="1400" dirty="0"/>
              <a:t>x has (exactly) four sides</a:t>
            </a:r>
          </a:p>
          <a:p>
            <a:pPr lvl="5">
              <a:lnSpc>
                <a:spcPts val="2000"/>
              </a:lnSpc>
            </a:pPr>
            <a:r>
              <a:rPr lang="en-US" sz="1400" dirty="0"/>
              <a:t>each of x's sides is straight</a:t>
            </a:r>
          </a:p>
          <a:p>
            <a:pPr lvl="5">
              <a:lnSpc>
                <a:spcPts val="2000"/>
              </a:lnSpc>
            </a:pPr>
            <a:r>
              <a:rPr lang="en-US" sz="1400" dirty="0"/>
              <a:t>x is a closed figure</a:t>
            </a:r>
          </a:p>
          <a:p>
            <a:pPr lvl="5">
              <a:lnSpc>
                <a:spcPts val="2000"/>
              </a:lnSpc>
            </a:pPr>
            <a:r>
              <a:rPr lang="en-US" sz="1400" dirty="0"/>
              <a:t>x lies in a plane</a:t>
            </a:r>
          </a:p>
          <a:p>
            <a:pPr lvl="5">
              <a:lnSpc>
                <a:spcPts val="2000"/>
              </a:lnSpc>
            </a:pPr>
            <a:r>
              <a:rPr lang="en-US" sz="1400" dirty="0"/>
              <a:t>each of x's sides is equal in length to each of the others</a:t>
            </a:r>
          </a:p>
          <a:p>
            <a:pPr lvl="5">
              <a:lnSpc>
                <a:spcPts val="2000"/>
              </a:lnSpc>
            </a:pPr>
            <a:r>
              <a:rPr lang="en-US" sz="1400" dirty="0"/>
              <a:t>each of x's interior angles is equal to the others (right angles)</a:t>
            </a:r>
          </a:p>
          <a:p>
            <a:pPr lvl="5">
              <a:lnSpc>
                <a:spcPts val="2000"/>
              </a:lnSpc>
            </a:pPr>
            <a:r>
              <a:rPr lang="en-US" sz="1400" dirty="0"/>
              <a:t>the sides of x are joined at their ends</a:t>
            </a:r>
          </a:p>
          <a:p>
            <a:pPr marL="0" indent="0">
              <a:buNone/>
            </a:pPr>
            <a:endParaRPr lang="en-US" sz="1800" dirty="0"/>
          </a:p>
          <a:p>
            <a:endParaRPr lang="en-US" sz="1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Classical (“Aristotelian”) Theory of Concepts</a:t>
            </a:r>
          </a:p>
        </p:txBody>
      </p:sp>
      <p:sp>
        <p:nvSpPr>
          <p:cNvPr id="7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8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296904" y="6442393"/>
            <a:ext cx="1389896" cy="365125"/>
          </a:xfrm>
        </p:spPr>
        <p:txBody>
          <a:bodyPr/>
          <a:lstStyle/>
          <a:p>
            <a:fld id="{43F0430C-3290-2846-9C5E-237D45BC81A9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2526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5" y="140495"/>
            <a:ext cx="6877050" cy="838200"/>
          </a:xfrm>
        </p:spPr>
        <p:txBody>
          <a:bodyPr/>
          <a:lstStyle/>
          <a:p>
            <a:pPr algn="l"/>
            <a:r>
              <a:rPr lang="en-AU" sz="4000" smtClean="0"/>
              <a:t>Latent </a:t>
            </a:r>
            <a:r>
              <a:rPr lang="en-AU" sz="4000" dirty="0" err="1" smtClean="0"/>
              <a:t>Dirichlet</a:t>
            </a:r>
            <a:r>
              <a:rPr lang="en-AU" sz="4000" dirty="0" smtClean="0"/>
              <a:t> Allocation (LDA)</a:t>
            </a:r>
            <a:endParaRPr lang="en-AU" sz="400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400" dirty="0" smtClean="0">
                <a:latin typeface="TheSans UHH" charset="0"/>
                <a:ea typeface="TheSans UHH" charset="0"/>
                <a:cs typeface="TheSans UHH" charset="0"/>
              </a:rPr>
              <a:t>Example topics generated with LDA using a Wikipedia corpus</a:t>
            </a:r>
            <a:endParaRPr lang="en-AU" sz="2400" dirty="0">
              <a:latin typeface="TheSans UHH" charset="0"/>
              <a:ea typeface="TheSans UHH" charset="0"/>
              <a:cs typeface="TheSans UHH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81000" y="2057400"/>
            <a:ext cx="26670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smtClean="0"/>
              <a:t>Topic 7th:</a:t>
            </a:r>
          </a:p>
          <a:p>
            <a:r>
              <a:rPr lang="en-AU" sz="1400" dirty="0" smtClean="0"/>
              <a:t>        Corp.   0.02833210</a:t>
            </a:r>
          </a:p>
          <a:p>
            <a:r>
              <a:rPr lang="en-AU" sz="1400" dirty="0" smtClean="0"/>
              <a:t>        technology   0.02470010</a:t>
            </a:r>
          </a:p>
          <a:p>
            <a:r>
              <a:rPr lang="en-AU" sz="1400" dirty="0" smtClean="0"/>
              <a:t>        computer   0.02451910</a:t>
            </a:r>
          </a:p>
          <a:p>
            <a:r>
              <a:rPr lang="en-AU" sz="1400" dirty="0" smtClean="0"/>
              <a:t>        market   0.01888910</a:t>
            </a:r>
          </a:p>
          <a:p>
            <a:r>
              <a:rPr lang="en-AU" sz="1400" dirty="0" smtClean="0"/>
              <a:t>        computers   0.01798110</a:t>
            </a:r>
          </a:p>
          <a:p>
            <a:r>
              <a:rPr lang="en-AU" sz="1400" dirty="0" smtClean="0"/>
              <a:t>        Computer   0.01489410</a:t>
            </a:r>
          </a:p>
          <a:p>
            <a:r>
              <a:rPr lang="en-AU" sz="1400" dirty="0" smtClean="0"/>
              <a:t>        Inc.   0.01434910</a:t>
            </a:r>
          </a:p>
          <a:p>
            <a:r>
              <a:rPr lang="en-AU" sz="1400" dirty="0" smtClean="0"/>
              <a:t>        products   0.01380410</a:t>
            </a:r>
          </a:p>
          <a:p>
            <a:r>
              <a:rPr lang="en-AU" sz="1400" dirty="0" smtClean="0"/>
              <a:t>        Compaq   0.01162510</a:t>
            </a:r>
          </a:p>
          <a:p>
            <a:r>
              <a:rPr lang="en-AU" sz="1400" dirty="0" smtClean="0"/>
              <a:t>        chips   0.01126110</a:t>
            </a:r>
          </a:p>
          <a:p>
            <a:r>
              <a:rPr lang="en-AU" sz="1400" dirty="0" smtClean="0"/>
              <a:t>        company   0.01053510</a:t>
            </a:r>
          </a:p>
          <a:p>
            <a:r>
              <a:rPr lang="en-AU" sz="1400" dirty="0" smtClean="0"/>
              <a:t>        machines   0.01035310</a:t>
            </a:r>
          </a:p>
          <a:p>
            <a:r>
              <a:rPr lang="en-AU" sz="1400" dirty="0" smtClean="0"/>
              <a:t>        Technology   0.00962710</a:t>
            </a:r>
          </a:p>
          <a:p>
            <a:r>
              <a:rPr lang="en-AU" sz="1400" dirty="0" smtClean="0"/>
              <a:t>        Sun   0.00944510</a:t>
            </a:r>
          </a:p>
          <a:p>
            <a:r>
              <a:rPr lang="en-AU" sz="1400" dirty="0" smtClean="0"/>
              <a:t>        sales   0.00908210</a:t>
            </a:r>
          </a:p>
          <a:p>
            <a:r>
              <a:rPr lang="en-AU" sz="1400" dirty="0" smtClean="0"/>
              <a:t>        personal   0.00908210</a:t>
            </a:r>
          </a:p>
          <a:p>
            <a:r>
              <a:rPr lang="en-AU" sz="1400" dirty="0" smtClean="0"/>
              <a:t>        next   0.00853710</a:t>
            </a:r>
          </a:p>
          <a:p>
            <a:r>
              <a:rPr lang="en-AU" sz="1400" dirty="0" smtClean="0"/>
              <a:t>        electronic   0.00835610</a:t>
            </a:r>
          </a:p>
          <a:p>
            <a:r>
              <a:rPr lang="en-AU" sz="1400" dirty="0" smtClean="0"/>
              <a:t>        Intel   0.00835610</a:t>
            </a:r>
          </a:p>
          <a:p>
            <a:endParaRPr lang="en-AU" sz="1400" dirty="0"/>
          </a:p>
        </p:txBody>
      </p:sp>
      <p:sp>
        <p:nvSpPr>
          <p:cNvPr id="6" name="Textfeld 5"/>
          <p:cNvSpPr txBox="1"/>
          <p:nvPr/>
        </p:nvSpPr>
        <p:spPr>
          <a:xfrm>
            <a:off x="3124200" y="1981200"/>
            <a:ext cx="25146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smtClean="0"/>
              <a:t>Topic 11th:</a:t>
            </a:r>
          </a:p>
          <a:p>
            <a:r>
              <a:rPr lang="en-AU" sz="1400" smtClean="0"/>
              <a:t>        dollar   0.05227010</a:t>
            </a:r>
          </a:p>
          <a:p>
            <a:r>
              <a:rPr lang="en-AU" sz="1400" smtClean="0"/>
              <a:t>        U.S.   0.03612410</a:t>
            </a:r>
          </a:p>
          <a:p>
            <a:r>
              <a:rPr lang="en-AU" sz="1400" smtClean="0"/>
              <a:t>        currency   0.02312510</a:t>
            </a:r>
          </a:p>
          <a:p>
            <a:r>
              <a:rPr lang="en-AU" sz="1400" smtClean="0"/>
              <a:t>        was   0.02203110</a:t>
            </a:r>
          </a:p>
          <a:p>
            <a:r>
              <a:rPr lang="en-AU" sz="1400" smtClean="0"/>
              <a:t>        yen   0.02148310</a:t>
            </a:r>
          </a:p>
          <a:p>
            <a:r>
              <a:rPr lang="en-AU" sz="1400" smtClean="0"/>
              <a:t>        marks   0.01806310</a:t>
            </a:r>
          </a:p>
          <a:p>
            <a:r>
              <a:rPr lang="en-AU" sz="1400" smtClean="0"/>
              <a:t>        rates   0.01765210</a:t>
            </a:r>
          </a:p>
          <a:p>
            <a:r>
              <a:rPr lang="en-AU" sz="1400" smtClean="0"/>
              <a:t>        late   0.01628410</a:t>
            </a:r>
          </a:p>
          <a:p>
            <a:r>
              <a:rPr lang="en-AU" sz="1400" smtClean="0"/>
              <a:t>        trade   0.01587310</a:t>
            </a:r>
          </a:p>
          <a:p>
            <a:r>
              <a:rPr lang="en-AU" sz="1400" smtClean="0"/>
              <a:t>        Lawson   0.01382110</a:t>
            </a:r>
          </a:p>
          <a:p>
            <a:r>
              <a:rPr lang="en-AU" sz="1400" smtClean="0"/>
              <a:t>        Thatcher   0.01231610</a:t>
            </a:r>
          </a:p>
          <a:p>
            <a:r>
              <a:rPr lang="en-AU" sz="1400" smtClean="0"/>
              <a:t>        interest   0.01204210</a:t>
            </a:r>
          </a:p>
          <a:p>
            <a:r>
              <a:rPr lang="en-AU" sz="1400" smtClean="0"/>
              <a:t>        exchange   0.01190510</a:t>
            </a:r>
          </a:p>
          <a:p>
            <a:r>
              <a:rPr lang="en-AU" sz="1400" smtClean="0"/>
              <a:t>        rate   0.01149510</a:t>
            </a:r>
          </a:p>
          <a:p>
            <a:r>
              <a:rPr lang="en-AU" sz="1400" smtClean="0"/>
              <a:t>        economic   0.01122110</a:t>
            </a:r>
          </a:p>
          <a:p>
            <a:r>
              <a:rPr lang="en-AU" sz="1400" smtClean="0"/>
              <a:t>        pound   0.01081110</a:t>
            </a:r>
          </a:p>
          <a:p>
            <a:r>
              <a:rPr lang="en-AU" sz="1400" smtClean="0"/>
              <a:t>        Bank   0.00985310</a:t>
            </a:r>
          </a:p>
          <a:p>
            <a:r>
              <a:rPr lang="en-AU" sz="1400" smtClean="0"/>
              <a:t>        Britain   0.00957910</a:t>
            </a:r>
          </a:p>
          <a:p>
            <a:r>
              <a:rPr lang="en-AU" sz="1400" smtClean="0"/>
              <a:t>        British   0.00916910</a:t>
            </a:r>
          </a:p>
          <a:p>
            <a:r>
              <a:rPr lang="en-AU" sz="1400" smtClean="0"/>
              <a:t>        </a:t>
            </a:r>
            <a:endParaRPr lang="en-AU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5791200" y="1981200"/>
            <a:ext cx="27432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smtClean="0"/>
              <a:t>Topic 92th:</a:t>
            </a:r>
          </a:p>
          <a:p>
            <a:r>
              <a:rPr lang="en-AU" sz="1400" smtClean="0"/>
              <a:t>        years   0.02375010</a:t>
            </a:r>
          </a:p>
          <a:p>
            <a:r>
              <a:rPr lang="en-AU" sz="1400" smtClean="0"/>
              <a:t>        may   0.02233410</a:t>
            </a:r>
          </a:p>
          <a:p>
            <a:r>
              <a:rPr lang="en-AU" sz="1400" smtClean="0"/>
              <a:t>        cost   0.02154810</a:t>
            </a:r>
          </a:p>
          <a:p>
            <a:r>
              <a:rPr lang="en-AU" sz="1400" smtClean="0"/>
              <a:t>        provide   0.02139110</a:t>
            </a:r>
          </a:p>
          <a:p>
            <a:r>
              <a:rPr lang="en-AU" sz="1400" smtClean="0"/>
              <a:t>        service   0.02139110</a:t>
            </a:r>
          </a:p>
          <a:p>
            <a:r>
              <a:rPr lang="en-AU" sz="1400" smtClean="0"/>
              <a:t>        result   0.01808810</a:t>
            </a:r>
          </a:p>
          <a:p>
            <a:r>
              <a:rPr lang="en-AU" sz="1400" smtClean="0"/>
              <a:t>        services   0.01635810</a:t>
            </a:r>
          </a:p>
          <a:p>
            <a:r>
              <a:rPr lang="en-AU" sz="1400" smtClean="0"/>
              <a:t>        additional   0.01588610</a:t>
            </a:r>
          </a:p>
          <a:p>
            <a:r>
              <a:rPr lang="en-AU" sz="1400" smtClean="0"/>
              <a:t>        based   0.01384110</a:t>
            </a:r>
          </a:p>
          <a:p>
            <a:r>
              <a:rPr lang="en-AU" sz="1400" smtClean="0"/>
              <a:t>        period   0.01305510</a:t>
            </a:r>
          </a:p>
          <a:p>
            <a:r>
              <a:rPr lang="en-AU" sz="1400" smtClean="0"/>
              <a:t>        number   0.01305510</a:t>
            </a:r>
          </a:p>
          <a:p>
            <a:r>
              <a:rPr lang="en-AU" sz="1400" smtClean="0"/>
              <a:t>        most   0.01195410</a:t>
            </a:r>
          </a:p>
          <a:p>
            <a:r>
              <a:rPr lang="en-AU" sz="1400" smtClean="0"/>
              <a:t>        terms   0.01164010</a:t>
            </a:r>
          </a:p>
          <a:p>
            <a:r>
              <a:rPr lang="en-AU" sz="1400" smtClean="0"/>
              <a:t>        information   0.01116810</a:t>
            </a:r>
          </a:p>
          <a:p>
            <a:r>
              <a:rPr lang="en-AU" sz="1400" smtClean="0"/>
              <a:t>        time   0.01069610</a:t>
            </a:r>
          </a:p>
          <a:p>
            <a:r>
              <a:rPr lang="en-AU" sz="1400" smtClean="0"/>
              <a:t>        provided   0.01053910</a:t>
            </a:r>
          </a:p>
          <a:p>
            <a:r>
              <a:rPr lang="en-AU" sz="1400" smtClean="0"/>
              <a:t>        future   0.01038210</a:t>
            </a:r>
          </a:p>
          <a:p>
            <a:r>
              <a:rPr lang="en-AU" sz="1400" smtClean="0"/>
              <a:t>        figure   0.01038210</a:t>
            </a:r>
          </a:p>
          <a:p>
            <a:r>
              <a:rPr lang="en-AU" sz="1400" smtClean="0"/>
              <a:t>        financial   0.01022410</a:t>
            </a:r>
          </a:p>
          <a:p>
            <a:endParaRPr lang="en-AU" sz="1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8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498706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dirty="0" smtClean="0"/>
              <a:t>Learning the LDA Model</a:t>
            </a:r>
            <a:endParaRPr lang="en-AU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800" dirty="0" smtClean="0"/>
              <a:t>The exact calculation is intractable</a:t>
            </a:r>
          </a:p>
          <a:p>
            <a:endParaRPr lang="en-AU" sz="2800" dirty="0" smtClean="0"/>
          </a:p>
          <a:p>
            <a:r>
              <a:rPr lang="en-AU" sz="2800" dirty="0" smtClean="0"/>
              <a:t>Approximation algorithms:</a:t>
            </a:r>
          </a:p>
          <a:p>
            <a:pPr lvl="1"/>
            <a:r>
              <a:rPr lang="en-AU" sz="2400" dirty="0" smtClean="0"/>
              <a:t>Mean field variational inference </a:t>
            </a:r>
          </a:p>
          <a:p>
            <a:pPr lvl="1"/>
            <a:r>
              <a:rPr lang="en-AU" sz="2400" dirty="0" smtClean="0"/>
              <a:t>Expectation propagation</a:t>
            </a:r>
          </a:p>
          <a:p>
            <a:pPr lvl="1"/>
            <a:r>
              <a:rPr lang="en-AU" sz="2400" dirty="0" smtClean="0"/>
              <a:t>Collapsed Gibbs Sampling</a:t>
            </a:r>
          </a:p>
          <a:p>
            <a:pPr lvl="1"/>
            <a:r>
              <a:rPr lang="en-AU" sz="2400" dirty="0" smtClean="0"/>
              <a:t>Collapsed Variational Inference</a:t>
            </a:r>
          </a:p>
          <a:p>
            <a:pPr lvl="1"/>
            <a:endParaRPr lang="en-AU" sz="24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5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13853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AU" sz="3600" dirty="0" smtClean="0"/>
              <a:t>Collapsed Gibbs Sampling</a:t>
            </a:r>
            <a:endParaRPr lang="en-AU" sz="360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200" dirty="0" smtClean="0">
                <a:latin typeface="TheSans UHH" charset="0"/>
                <a:ea typeface="TheSans UHH" charset="0"/>
                <a:cs typeface="TheSans UHH" charset="0"/>
              </a:rPr>
              <a:t>Gibbs Sampling can be used to maximize P(x) = P(x</a:t>
            </a:r>
            <a:r>
              <a:rPr lang="en-AU" sz="2200" baseline="-25000" dirty="0" smtClean="0">
                <a:latin typeface="TheSans UHH" charset="0"/>
                <a:ea typeface="TheSans UHH" charset="0"/>
                <a:cs typeface="TheSans UHH" charset="0"/>
              </a:rPr>
              <a:t>1</a:t>
            </a:r>
            <a:r>
              <a:rPr lang="en-AU" sz="2200" dirty="0" smtClean="0">
                <a:latin typeface="TheSans UHH" charset="0"/>
                <a:ea typeface="TheSans UHH" charset="0"/>
                <a:cs typeface="TheSans UHH" charset="0"/>
              </a:rPr>
              <a:t>, …,</a:t>
            </a:r>
            <a:r>
              <a:rPr lang="en-AU" sz="2200" dirty="0" err="1" smtClean="0">
                <a:latin typeface="TheSans UHH" charset="0"/>
                <a:ea typeface="TheSans UHH" charset="0"/>
                <a:cs typeface="TheSans UHH" charset="0"/>
              </a:rPr>
              <a:t>x</a:t>
            </a:r>
            <a:r>
              <a:rPr lang="en-AU" sz="2200" baseline="-25000" dirty="0" err="1" smtClean="0">
                <a:latin typeface="TheSans UHH" charset="0"/>
                <a:ea typeface="TheSans UHH" charset="0"/>
                <a:cs typeface="TheSans UHH" charset="0"/>
              </a:rPr>
              <a:t>D</a:t>
            </a:r>
            <a:r>
              <a:rPr lang="en-AU" sz="2200" dirty="0" smtClean="0">
                <a:latin typeface="TheSans UHH" charset="0"/>
                <a:ea typeface="TheSans UHH" charset="0"/>
                <a:cs typeface="TheSans UHH" charset="0"/>
              </a:rPr>
              <a:t>)</a:t>
            </a:r>
          </a:p>
          <a:p>
            <a:r>
              <a:rPr lang="en-AU" sz="2200" dirty="0" smtClean="0">
                <a:latin typeface="TheSans UHH" charset="0"/>
                <a:ea typeface="TheSans UHH" charset="0"/>
                <a:cs typeface="TheSans UHH" charset="0"/>
              </a:rPr>
              <a:t>P(x) does not need to be known, but it must be possible to draw samples from the full conditional probability function P(</a:t>
            </a:r>
            <a:r>
              <a:rPr lang="en-AU" sz="2200" dirty="0" err="1" smtClean="0">
                <a:latin typeface="TheSans UHH" charset="0"/>
                <a:ea typeface="TheSans UHH" charset="0"/>
                <a:cs typeface="TheSans UHH" charset="0"/>
              </a:rPr>
              <a:t>x</a:t>
            </a:r>
            <a:r>
              <a:rPr lang="en-AU" sz="2200" baseline="-25000" dirty="0" err="1" smtClean="0">
                <a:latin typeface="TheSans UHH" charset="0"/>
                <a:ea typeface="TheSans UHH" charset="0"/>
                <a:cs typeface="TheSans UHH" charset="0"/>
              </a:rPr>
              <a:t>d</a:t>
            </a:r>
            <a:r>
              <a:rPr lang="en-AU" sz="2200" dirty="0" err="1" smtClean="0">
                <a:latin typeface="TheSans UHH" charset="0"/>
                <a:ea typeface="TheSans UHH" charset="0"/>
                <a:cs typeface="TheSans UHH" charset="0"/>
              </a:rPr>
              <a:t>|x</a:t>
            </a:r>
            <a:r>
              <a:rPr lang="en-AU" sz="2200" baseline="-25000" dirty="0" err="1" smtClean="0">
                <a:latin typeface="TheSans UHH" charset="0"/>
                <a:ea typeface="TheSans UHH" charset="0"/>
                <a:cs typeface="TheSans UHH" charset="0"/>
              </a:rPr>
              <a:t>-d</a:t>
            </a:r>
            <a:r>
              <a:rPr lang="en-AU" sz="2200" dirty="0" smtClean="0">
                <a:latin typeface="TheSans UHH" charset="0"/>
                <a:ea typeface="TheSans UHH" charset="0"/>
                <a:cs typeface="TheSans UHH" charset="0"/>
              </a:rPr>
              <a:t>) for all 1≤d≤D</a:t>
            </a:r>
          </a:p>
          <a:p>
            <a:r>
              <a:rPr lang="en-AU" sz="2200" dirty="0" smtClean="0">
                <a:latin typeface="TheSans UHH" charset="0"/>
                <a:ea typeface="TheSans UHH" charset="0"/>
                <a:cs typeface="TheSans UHH" charset="0"/>
              </a:rPr>
              <a:t>Algorithm:</a:t>
            </a:r>
          </a:p>
          <a:p>
            <a:pPr lvl="1">
              <a:buFont typeface="Symbol" pitchFamily="18" charset="2"/>
              <a:buChar char="-"/>
            </a:pPr>
            <a:r>
              <a:rPr lang="en-AU" sz="2200" dirty="0" smtClean="0">
                <a:latin typeface="TheSans UHH" charset="0"/>
                <a:ea typeface="TheSans UHH" charset="0"/>
                <a:cs typeface="TheSans UHH" charset="0"/>
              </a:rPr>
              <a:t>Randomly initialize X</a:t>
            </a:r>
            <a:r>
              <a:rPr lang="en-AU" sz="2200" baseline="30000" dirty="0" smtClean="0">
                <a:latin typeface="TheSans UHH" charset="0"/>
                <a:ea typeface="TheSans UHH" charset="0"/>
                <a:cs typeface="TheSans UHH" charset="0"/>
              </a:rPr>
              <a:t>(0)</a:t>
            </a:r>
            <a:r>
              <a:rPr lang="en-AU" sz="2200" dirty="0" smtClean="0">
                <a:latin typeface="TheSans UHH" charset="0"/>
                <a:ea typeface="TheSans UHH" charset="0"/>
                <a:cs typeface="TheSans UHH" charset="0"/>
              </a:rPr>
              <a:t>= {x</a:t>
            </a:r>
            <a:r>
              <a:rPr lang="en-AU" sz="2200" baseline="-25000" dirty="0" smtClean="0">
                <a:latin typeface="TheSans UHH" charset="0"/>
                <a:ea typeface="TheSans UHH" charset="0"/>
                <a:cs typeface="TheSans UHH" charset="0"/>
              </a:rPr>
              <a:t>1</a:t>
            </a:r>
            <a:r>
              <a:rPr lang="en-AU" sz="2200" baseline="30000" dirty="0" smtClean="0">
                <a:latin typeface="TheSans UHH" charset="0"/>
                <a:ea typeface="TheSans UHH" charset="0"/>
                <a:cs typeface="TheSans UHH" charset="0"/>
              </a:rPr>
              <a:t>(0)</a:t>
            </a:r>
            <a:r>
              <a:rPr lang="en-AU" sz="2200" dirty="0" smtClean="0">
                <a:latin typeface="TheSans UHH" charset="0"/>
                <a:ea typeface="TheSans UHH" charset="0"/>
                <a:cs typeface="TheSans UHH" charset="0"/>
              </a:rPr>
              <a:t>, …,</a:t>
            </a:r>
            <a:r>
              <a:rPr lang="en-AU" sz="2200" dirty="0" err="1" smtClean="0">
                <a:latin typeface="TheSans UHH" charset="0"/>
                <a:ea typeface="TheSans UHH" charset="0"/>
                <a:cs typeface="TheSans UHH" charset="0"/>
              </a:rPr>
              <a:t>x</a:t>
            </a:r>
            <a:r>
              <a:rPr lang="en-AU" sz="2200" baseline="-25000" dirty="0" err="1" smtClean="0">
                <a:latin typeface="TheSans UHH" charset="0"/>
                <a:ea typeface="TheSans UHH" charset="0"/>
                <a:cs typeface="TheSans UHH" charset="0"/>
              </a:rPr>
              <a:t>D</a:t>
            </a:r>
            <a:r>
              <a:rPr lang="en-AU" sz="2200" baseline="30000" dirty="0" smtClean="0">
                <a:latin typeface="TheSans UHH" charset="0"/>
                <a:ea typeface="TheSans UHH" charset="0"/>
                <a:cs typeface="TheSans UHH" charset="0"/>
              </a:rPr>
              <a:t>(0)</a:t>
            </a:r>
            <a:r>
              <a:rPr lang="en-AU" sz="2200" dirty="0" smtClean="0">
                <a:latin typeface="TheSans UHH" charset="0"/>
                <a:ea typeface="TheSans UHH" charset="0"/>
                <a:cs typeface="TheSans UHH" charset="0"/>
              </a:rPr>
              <a:t>}</a:t>
            </a:r>
          </a:p>
          <a:p>
            <a:pPr lvl="1">
              <a:buFont typeface="Symbol" pitchFamily="18" charset="2"/>
              <a:buChar char="-"/>
            </a:pPr>
            <a:r>
              <a:rPr lang="en-AU" sz="2200" dirty="0" smtClean="0">
                <a:latin typeface="TheSans UHH" charset="0"/>
                <a:ea typeface="TheSans UHH" charset="0"/>
                <a:cs typeface="TheSans UHH" charset="0"/>
              </a:rPr>
              <a:t>For t=1…T </a:t>
            </a:r>
            <a:r>
              <a:rPr lang="en-AU" sz="2200" i="1" dirty="0" smtClean="0">
                <a:latin typeface="TheSans UHH" charset="0"/>
                <a:ea typeface="TheSans UHH" charset="0"/>
                <a:cs typeface="TheSans UHH" charset="0"/>
              </a:rPr>
              <a:t>(T is the number of iterations)</a:t>
            </a:r>
          </a:p>
          <a:p>
            <a:pPr lvl="2">
              <a:buFont typeface="Symbol" pitchFamily="18" charset="2"/>
              <a:buChar char="-"/>
            </a:pPr>
            <a:r>
              <a:rPr lang="en-AU" sz="2200" dirty="0" smtClean="0">
                <a:latin typeface="TheSans UHH" charset="0"/>
                <a:ea typeface="TheSans UHH" charset="0"/>
                <a:cs typeface="TheSans UHH" charset="0"/>
              </a:rPr>
              <a:t>For d=1…D </a:t>
            </a:r>
            <a:r>
              <a:rPr lang="en-AU" sz="2200" i="1" dirty="0" smtClean="0">
                <a:latin typeface="TheSans UHH" charset="0"/>
                <a:ea typeface="TheSans UHH" charset="0"/>
                <a:cs typeface="TheSans UHH" charset="0"/>
              </a:rPr>
              <a:t>(e.g. all words of a document)</a:t>
            </a:r>
          </a:p>
          <a:p>
            <a:pPr lvl="3">
              <a:buFont typeface="Symbol" pitchFamily="18" charset="2"/>
              <a:buChar char="-"/>
            </a:pPr>
            <a:r>
              <a:rPr lang="en-AU" sz="2200" dirty="0" smtClean="0">
                <a:latin typeface="TheSans UHH" charset="0"/>
                <a:ea typeface="TheSans UHH" charset="0"/>
                <a:cs typeface="TheSans UHH" charset="0"/>
              </a:rPr>
              <a:t>Sample X ~ P(x</a:t>
            </a:r>
            <a:r>
              <a:rPr lang="en-AU" sz="2200" baseline="-25000" dirty="0" smtClean="0">
                <a:latin typeface="TheSans UHH" charset="0"/>
                <a:ea typeface="TheSans UHH" charset="0"/>
                <a:cs typeface="TheSans UHH" charset="0"/>
              </a:rPr>
              <a:t>d</a:t>
            </a:r>
            <a:r>
              <a:rPr lang="en-AU" sz="2200" dirty="0" smtClean="0">
                <a:latin typeface="TheSans UHH" charset="0"/>
                <a:ea typeface="TheSans UHH" charset="0"/>
                <a:cs typeface="TheSans UHH" charset="0"/>
              </a:rPr>
              <a:t>|x</a:t>
            </a:r>
            <a:r>
              <a:rPr lang="en-AU" sz="2200" baseline="-25000" dirty="0" smtClean="0">
                <a:latin typeface="TheSans UHH" charset="0"/>
                <a:ea typeface="TheSans UHH" charset="0"/>
                <a:cs typeface="TheSans UHH" charset="0"/>
              </a:rPr>
              <a:t>1,..,d-1</a:t>
            </a:r>
            <a:r>
              <a:rPr lang="en-AU" sz="2200" baseline="30000" dirty="0" smtClean="0">
                <a:latin typeface="TheSans UHH" charset="0"/>
                <a:ea typeface="TheSans UHH" charset="0"/>
                <a:cs typeface="TheSans UHH" charset="0"/>
              </a:rPr>
              <a:t>(t)</a:t>
            </a:r>
            <a:r>
              <a:rPr lang="en-AU" sz="2200" dirty="0" smtClean="0">
                <a:latin typeface="TheSans UHH" charset="0"/>
                <a:ea typeface="TheSans UHH" charset="0"/>
                <a:cs typeface="TheSans UHH" charset="0"/>
              </a:rPr>
              <a:t>,..,x</a:t>
            </a:r>
            <a:r>
              <a:rPr lang="en-AU" sz="2200" baseline="-25000" dirty="0" smtClean="0">
                <a:latin typeface="TheSans UHH" charset="0"/>
                <a:ea typeface="TheSans UHH" charset="0"/>
                <a:cs typeface="TheSans UHH" charset="0"/>
              </a:rPr>
              <a:t>d+1,..,D</a:t>
            </a:r>
            <a:r>
              <a:rPr lang="en-AU" sz="2200" baseline="30000" dirty="0" smtClean="0">
                <a:latin typeface="TheSans UHH" charset="0"/>
                <a:ea typeface="TheSans UHH" charset="0"/>
                <a:cs typeface="TheSans UHH" charset="0"/>
              </a:rPr>
              <a:t>(t-1)</a:t>
            </a:r>
            <a:r>
              <a:rPr lang="en-AU" sz="2200" dirty="0" smtClean="0">
                <a:latin typeface="TheSans UHH" charset="0"/>
                <a:ea typeface="TheSans UHH" charset="0"/>
                <a:cs typeface="TheSans UHH" charset="0"/>
              </a:rPr>
              <a:t>)  </a:t>
            </a:r>
            <a:br>
              <a:rPr lang="en-AU" sz="2200" dirty="0" smtClean="0">
                <a:latin typeface="TheSans UHH" charset="0"/>
                <a:ea typeface="TheSans UHH" charset="0"/>
                <a:cs typeface="TheSans UHH" charset="0"/>
              </a:rPr>
            </a:br>
            <a:r>
              <a:rPr lang="en-AU" sz="2200" i="1" dirty="0" smtClean="0">
                <a:latin typeface="TheSans UHH" charset="0"/>
                <a:ea typeface="TheSans UHH" charset="0"/>
                <a:cs typeface="TheSans UHH" charset="0"/>
              </a:rPr>
              <a:t>(Assign X a value according to the probability of all other assigned values)</a:t>
            </a:r>
          </a:p>
          <a:p>
            <a:pPr lvl="1">
              <a:buFont typeface="Symbol" pitchFamily="18" charset="2"/>
              <a:buChar char="-"/>
            </a:pPr>
            <a:r>
              <a:rPr lang="en-AU" sz="2200" i="1" dirty="0" smtClean="0">
                <a:latin typeface="TheSans UHH" charset="0"/>
                <a:ea typeface="TheSans UHH" charset="0"/>
                <a:cs typeface="TheSans UHH" charset="0"/>
              </a:rPr>
              <a:t>Use n last assignments to calculate the </a:t>
            </a:r>
            <a:r>
              <a:rPr lang="en-AU" sz="2200" i="1" dirty="0">
                <a:latin typeface="TheSans UHH" charset="0"/>
                <a:ea typeface="TheSans UHH" charset="0"/>
                <a:cs typeface="TheSans UHH" charset="0"/>
              </a:rPr>
              <a:t>p</a:t>
            </a:r>
            <a:r>
              <a:rPr lang="en-AU" sz="2200" i="1" dirty="0" smtClean="0">
                <a:latin typeface="TheSans UHH" charset="0"/>
                <a:ea typeface="TheSans UHH" charset="0"/>
                <a:cs typeface="TheSans UHH" charset="0"/>
              </a:rPr>
              <a:t>robabilities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5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260594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5" y="171927"/>
            <a:ext cx="6877050" cy="838200"/>
          </a:xfrm>
        </p:spPr>
        <p:txBody>
          <a:bodyPr/>
          <a:lstStyle/>
          <a:p>
            <a:pPr lvl="1"/>
            <a:r>
              <a:rPr lang="en-AU" sz="3600" b="1" dirty="0" smtClean="0">
                <a:latin typeface="TheSans UHH Bold Caps" charset="0"/>
                <a:ea typeface="TheSans UHH Bold Caps" charset="0"/>
                <a:cs typeface="TheSans UHH Bold Caps" charset="0"/>
              </a:rPr>
              <a:t>Priors </a:t>
            </a:r>
            <a:r>
              <a:rPr lang="en-AU" sz="3600" b="1" smtClean="0">
                <a:latin typeface="TheSans UHH Bold Caps" charset="0"/>
                <a:ea typeface="TheSans UHH Bold Caps" charset="0"/>
                <a:cs typeface="TheSans UHH Bold Caps" charset="0"/>
              </a:rPr>
              <a:t>Distribution </a:t>
            </a:r>
            <a:br>
              <a:rPr lang="en-AU" sz="3600" b="1" smtClean="0">
                <a:latin typeface="TheSans UHH Bold Caps" charset="0"/>
                <a:ea typeface="TheSans UHH Bold Caps" charset="0"/>
                <a:cs typeface="TheSans UHH Bold Caps" charset="0"/>
              </a:rPr>
            </a:br>
            <a:r>
              <a:rPr lang="en-AU" sz="3600" b="1" smtClean="0">
                <a:latin typeface="TheSans UHH Bold Caps" charset="0"/>
                <a:ea typeface="TheSans UHH Bold Caps" charset="0"/>
                <a:cs typeface="TheSans UHH Bold Caps" charset="0"/>
              </a:rPr>
              <a:t>Parameters </a:t>
            </a:r>
            <a:r>
              <a:rPr lang="en-AU" sz="3600" b="1" dirty="0" smtClean="0">
                <a:latin typeface="TheSans UHH Bold Caps" charset="0"/>
                <a:ea typeface="TheSans UHH Bold Caps" charset="0"/>
                <a:cs typeface="TheSans UHH Bold Caps" charset="0"/>
              </a:rPr>
              <a:t>α  and β </a:t>
            </a:r>
            <a:endParaRPr lang="en-AU" sz="3600" b="1" dirty="0">
              <a:latin typeface="TheSans UHH Bold Caps" charset="0"/>
              <a:ea typeface="TheSans UHH Bold Caps" charset="0"/>
              <a:cs typeface="TheSans UHH Bold Caps" charset="0"/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-17197" y="1529199"/>
            <a:ext cx="9019303" cy="4789487"/>
          </a:xfrm>
        </p:spPr>
        <p:txBody>
          <a:bodyPr/>
          <a:lstStyle/>
          <a:p>
            <a:r>
              <a:rPr lang="en-AU" sz="2200" b="1" dirty="0" smtClean="0">
                <a:latin typeface="TheSans UHH" charset="0"/>
                <a:ea typeface="TheSans UHH" charset="0"/>
                <a:cs typeface="TheSans UHH" charset="0"/>
              </a:rPr>
              <a:t>α: </a:t>
            </a:r>
            <a:r>
              <a:rPr lang="en-AU" sz="2200" dirty="0" smtClean="0">
                <a:latin typeface="TheSans UHH" charset="0"/>
                <a:ea typeface="TheSans UHH" charset="0"/>
                <a:cs typeface="TheSans UHH" charset="0"/>
              </a:rPr>
              <a:t>regulates the sparseness of the topic-per-document distribution. </a:t>
            </a:r>
            <a:r>
              <a:rPr lang="en-AU" sz="2000" dirty="0" smtClean="0">
                <a:latin typeface="TheSans UHH" charset="0"/>
                <a:ea typeface="TheSans UHH" charset="0"/>
                <a:cs typeface="TheSans UHH" charset="0"/>
              </a:rPr>
              <a:t>Lower values result in documents being represented by fewer topics</a:t>
            </a:r>
          </a:p>
          <a:p>
            <a:r>
              <a:rPr lang="en-AU" sz="2200" b="1" dirty="0" smtClean="0">
                <a:latin typeface="TheSans UHH" charset="0"/>
                <a:ea typeface="TheSans UHH" charset="0"/>
                <a:cs typeface="TheSans UHH" charset="0"/>
              </a:rPr>
              <a:t>β:</a:t>
            </a:r>
            <a:r>
              <a:rPr lang="en-AU" sz="2200" dirty="0" smtClean="0">
                <a:latin typeface="TheSans UHH" charset="0"/>
                <a:ea typeface="TheSans UHH" charset="0"/>
                <a:cs typeface="TheSans UHH" charset="0"/>
              </a:rPr>
              <a:t> regulates the sparsity of topics, </a:t>
            </a:r>
            <a:r>
              <a:rPr lang="en-AU" sz="2000" dirty="0" smtClean="0">
                <a:latin typeface="TheSans UHH" charset="0"/>
                <a:ea typeface="TheSans UHH" charset="0"/>
                <a:cs typeface="TheSans UHH" charset="0"/>
              </a:rPr>
              <a:t>by assigning fewer terms to each topic, which is correlated to how related words need to be for being assigned to a topic</a:t>
            </a:r>
          </a:p>
          <a:p>
            <a:endParaRPr lang="en-AU" sz="2200" dirty="0">
              <a:latin typeface="TheSans UHH" charset="0"/>
              <a:ea typeface="TheSans UHH" charset="0"/>
              <a:cs typeface="TheSans UHH" charset="0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3657600"/>
            <a:ext cx="6477000" cy="903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4572001"/>
            <a:ext cx="6629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" y="5486400"/>
            <a:ext cx="6629400" cy="1037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feld 7"/>
          <p:cNvSpPr txBox="1"/>
          <p:nvPr/>
        </p:nvSpPr>
        <p:spPr>
          <a:xfrm>
            <a:off x="152400" y="39624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smtClean="0">
                <a:solidFill>
                  <a:srgbClr val="0070C0"/>
                </a:solidFill>
              </a:rPr>
              <a:t>α = 0.01</a:t>
            </a:r>
            <a:endParaRPr lang="en-AU" dirty="0">
              <a:solidFill>
                <a:srgbClr val="0070C0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52400" y="4888468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smtClean="0">
                <a:solidFill>
                  <a:srgbClr val="0070C0"/>
                </a:solidFill>
              </a:rPr>
              <a:t>α = 0.1</a:t>
            </a:r>
            <a:endParaRPr lang="en-AU" dirty="0">
              <a:solidFill>
                <a:srgbClr val="0070C0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52400" y="5879068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smtClean="0">
                <a:solidFill>
                  <a:srgbClr val="0070C0"/>
                </a:solidFill>
              </a:rPr>
              <a:t>α = 1.0</a:t>
            </a:r>
            <a:endParaRPr lang="en-AU" dirty="0">
              <a:solidFill>
                <a:srgbClr val="0070C0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219200" y="3059668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rgbClr val="0070C0"/>
                </a:solidFill>
              </a:rPr>
              <a:t>Topic Distribution for documents</a:t>
            </a:r>
            <a:endParaRPr lang="en-AU" dirty="0">
              <a:solidFill>
                <a:srgbClr val="0070C0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7696200" y="6029848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smtClean="0"/>
              <a:t>Graphics adapted from Blei, 2011</a:t>
            </a:r>
            <a:endParaRPr lang="en-AU" sz="1200" dirty="0"/>
          </a:p>
        </p:txBody>
      </p:sp>
      <p:sp>
        <p:nvSpPr>
          <p:cNvPr id="13" name="Textfeld 12"/>
          <p:cNvSpPr txBox="1"/>
          <p:nvPr/>
        </p:nvSpPr>
        <p:spPr>
          <a:xfrm>
            <a:off x="4953000" y="3048000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rgbClr val="EA8B00"/>
                </a:solidFill>
              </a:rPr>
              <a:t>Word Distribution for Topics</a:t>
            </a:r>
            <a:endParaRPr lang="en-AU" dirty="0">
              <a:solidFill>
                <a:srgbClr val="EA8B00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7696200" y="4038600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rgbClr val="EA8B00"/>
                </a:solidFill>
              </a:rPr>
              <a:t>β =0.0001</a:t>
            </a:r>
            <a:endParaRPr lang="en-AU" dirty="0">
              <a:solidFill>
                <a:srgbClr val="EA8B00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7696200" y="4941332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smtClean="0">
                <a:solidFill>
                  <a:srgbClr val="EA8B00"/>
                </a:solidFill>
              </a:rPr>
              <a:t>β =0.01</a:t>
            </a:r>
            <a:endParaRPr lang="en-AU" dirty="0">
              <a:solidFill>
                <a:srgbClr val="EA8B00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7696200" y="5715000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rgbClr val="EA8B00"/>
                </a:solidFill>
              </a:rPr>
              <a:t>β =10.0</a:t>
            </a:r>
            <a:endParaRPr lang="en-AU" dirty="0">
              <a:solidFill>
                <a:srgbClr val="EA8B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477000" y="4572000"/>
            <a:ext cx="1143000" cy="0"/>
          </a:xfrm>
          <a:prstGeom prst="straightConnector1">
            <a:avLst/>
          </a:prstGeom>
          <a:ln>
            <a:solidFill>
              <a:srgbClr val="EA8B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400800" y="40386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EA8B00"/>
                </a:solidFill>
              </a:rPr>
              <a:t>Words</a:t>
            </a:r>
            <a:endParaRPr lang="en-US" dirty="0">
              <a:solidFill>
                <a:srgbClr val="EA8B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28800" y="3352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EA8B00"/>
                </a:solidFill>
              </a:rPr>
              <a:t>Topic1</a:t>
            </a:r>
            <a:endParaRPr lang="en-US" dirty="0">
              <a:solidFill>
                <a:srgbClr val="EA8B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95600" y="3352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EA8B00"/>
                </a:solidFill>
              </a:rPr>
              <a:t>Topic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477000" y="3352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EA8B00"/>
                </a:solidFill>
              </a:rPr>
              <a:t>Topic 5</a:t>
            </a:r>
            <a:endParaRPr lang="en-US" dirty="0">
              <a:solidFill>
                <a:srgbClr val="EA8B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114800" y="3352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EA8B00"/>
                </a:solidFill>
              </a:rPr>
              <a:t>Topic 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34000" y="33528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EA8B00"/>
                </a:solidFill>
              </a:rPr>
              <a:t>Topic 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676400" y="445666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65DC7"/>
                </a:solidFill>
              </a:rPr>
              <a:t>Topics</a:t>
            </a:r>
            <a:endParaRPr lang="en-US" dirty="0">
              <a:solidFill>
                <a:srgbClr val="065DC7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52600" y="35052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65DC7"/>
                </a:solidFill>
              </a:rPr>
              <a:t>Doc. 1</a:t>
            </a:r>
            <a:endParaRPr lang="en-US" dirty="0">
              <a:solidFill>
                <a:srgbClr val="065DC7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895600" y="35052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65DC7"/>
                </a:solidFill>
              </a:rPr>
              <a:t>Doc. 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477000" y="35052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65DC7"/>
                </a:solidFill>
              </a:rPr>
              <a:t>Doc. 5</a:t>
            </a:r>
            <a:endParaRPr lang="en-US" dirty="0">
              <a:solidFill>
                <a:srgbClr val="065DC7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114800" y="35052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65DC7"/>
                </a:solidFill>
              </a:rPr>
              <a:t>Doc.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34000" y="35052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65DC7"/>
                </a:solidFill>
              </a:rPr>
              <a:t>Doc. 4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600200" y="4533900"/>
            <a:ext cx="1143000" cy="0"/>
          </a:xfrm>
          <a:prstGeom prst="straightConnector1">
            <a:avLst/>
          </a:prstGeom>
          <a:ln>
            <a:solidFill>
              <a:srgbClr val="065DC7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33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34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1869846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" grpId="0"/>
      <p:bldP spid="9" grpId="0"/>
      <p:bldP spid="10" grpId="0"/>
      <p:bldP spid="11" grpId="0"/>
      <p:bldP spid="13" grpId="0"/>
      <p:bldP spid="14" grpId="0"/>
      <p:bldP spid="15" grpId="0"/>
      <p:bldP spid="16" grpId="0"/>
      <p:bldP spid="17" grpId="0"/>
      <p:bldP spid="18" grpId="0"/>
      <p:bldP spid="22" grpId="0"/>
      <p:bldP spid="23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775" y="277813"/>
            <a:ext cx="6877050" cy="838200"/>
          </a:xfrm>
        </p:spPr>
        <p:txBody>
          <a:bodyPr/>
          <a:lstStyle/>
          <a:p>
            <a:pPr algn="l"/>
            <a:r>
              <a:rPr lang="en-US" sz="3600" dirty="0" smtClean="0"/>
              <a:t>Example of training a LDA Model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0825" y="1611313"/>
            <a:ext cx="8640763" cy="4789487"/>
          </a:xfrm>
        </p:spPr>
        <p:txBody>
          <a:bodyPr/>
          <a:lstStyle/>
          <a:p>
            <a:r>
              <a:rPr lang="en-US" sz="2200" dirty="0" smtClean="0">
                <a:latin typeface="TheSans UHH" charset="0"/>
                <a:ea typeface="TheSans UHH" charset="0"/>
                <a:cs typeface="TheSans UHH" charset="0"/>
              </a:rPr>
              <a:t>Example: We want to train 2 topics with </a:t>
            </a:r>
            <a:r>
              <a:rPr lang="en-AU" sz="2200" dirty="0" smtClean="0">
                <a:latin typeface="TheSans UHH" charset="0"/>
                <a:ea typeface="TheSans UHH" charset="0"/>
                <a:cs typeface="TheSans UHH" charset="0"/>
              </a:rPr>
              <a:t>α=1 </a:t>
            </a:r>
            <a:r>
              <a:rPr lang="en-AU" sz="2200" dirty="0">
                <a:latin typeface="TheSans UHH" charset="0"/>
                <a:ea typeface="TheSans UHH" charset="0"/>
                <a:cs typeface="TheSans UHH" charset="0"/>
              </a:rPr>
              <a:t>and </a:t>
            </a:r>
            <a:r>
              <a:rPr lang="en-AU" sz="2200" dirty="0" smtClean="0">
                <a:latin typeface="TheSans UHH" charset="0"/>
                <a:ea typeface="TheSans UHH" charset="0"/>
                <a:cs typeface="TheSans UHH" charset="0"/>
              </a:rPr>
              <a:t>β=0.1</a:t>
            </a:r>
            <a:endParaRPr lang="en-AU" sz="2200" dirty="0">
              <a:latin typeface="TheSans UHH" charset="0"/>
              <a:ea typeface="TheSans UHH" charset="0"/>
              <a:cs typeface="TheSans UHH" charset="0"/>
            </a:endParaRPr>
          </a:p>
          <a:p>
            <a:endParaRPr lang="en-US" sz="2400" dirty="0">
              <a:latin typeface="TheSans UHH" charset="0"/>
              <a:ea typeface="TheSans UHH" charset="0"/>
              <a:cs typeface="TheSans UHH" charset="0"/>
            </a:endParaRPr>
          </a:p>
          <a:p>
            <a:endParaRPr lang="en-US" sz="2400" dirty="0" smtClean="0">
              <a:latin typeface="TheSans UHH" charset="0"/>
              <a:ea typeface="TheSans UHH" charset="0"/>
              <a:cs typeface="TheSans UHH" charset="0"/>
            </a:endParaRPr>
          </a:p>
          <a:p>
            <a:endParaRPr lang="en-US" sz="2400" dirty="0">
              <a:latin typeface="TheSans UHH" charset="0"/>
              <a:ea typeface="TheSans UHH" charset="0"/>
              <a:cs typeface="TheSans UHH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762000" y="2743200"/>
          <a:ext cx="6095999" cy="296672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870857"/>
                <a:gridCol w="870857"/>
                <a:gridCol w="870857"/>
                <a:gridCol w="870857"/>
                <a:gridCol w="870857"/>
                <a:gridCol w="870857"/>
                <a:gridCol w="87085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</a:t>
                      </a:r>
                      <a:r>
                        <a:rPr lang="en-US" baseline="0" dirty="0" smtClean="0"/>
                        <a:t>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44</a:t>
            </a:fld>
            <a:endParaRPr lang="de-DE" dirty="0"/>
          </a:p>
        </p:txBody>
      </p:sp>
      <p:sp>
        <p:nvSpPr>
          <p:cNvPr id="7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8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1019452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775" y="207170"/>
            <a:ext cx="6877050" cy="838200"/>
          </a:xfrm>
        </p:spPr>
        <p:txBody>
          <a:bodyPr/>
          <a:lstStyle/>
          <a:p>
            <a:pPr algn="l"/>
            <a:r>
              <a:rPr lang="en-US" sz="3600"/>
              <a:t>Example of training a LDA Model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0825" y="1611313"/>
            <a:ext cx="8640763" cy="4789487"/>
          </a:xfrm>
        </p:spPr>
        <p:txBody>
          <a:bodyPr/>
          <a:lstStyle/>
          <a:p>
            <a:r>
              <a:rPr lang="en-US" sz="2200" dirty="0" smtClean="0">
                <a:latin typeface="TheSans UHH" charset="0"/>
                <a:ea typeface="TheSans UHH" charset="0"/>
                <a:cs typeface="TheSans UHH" charset="0"/>
              </a:rPr>
              <a:t>Example: We want to train 2 topics with </a:t>
            </a:r>
            <a:r>
              <a:rPr lang="en-AU" sz="2200" dirty="0" smtClean="0">
                <a:latin typeface="TheSans UHH" charset="0"/>
                <a:ea typeface="TheSans UHH" charset="0"/>
                <a:cs typeface="TheSans UHH" charset="0"/>
              </a:rPr>
              <a:t>α=1 </a:t>
            </a:r>
            <a:r>
              <a:rPr lang="en-AU" sz="2200" dirty="0">
                <a:latin typeface="TheSans UHH" charset="0"/>
                <a:ea typeface="TheSans UHH" charset="0"/>
                <a:cs typeface="TheSans UHH" charset="0"/>
              </a:rPr>
              <a:t>and </a:t>
            </a:r>
            <a:r>
              <a:rPr lang="en-AU" sz="2200" dirty="0" smtClean="0">
                <a:latin typeface="TheSans UHH" charset="0"/>
                <a:ea typeface="TheSans UHH" charset="0"/>
                <a:cs typeface="TheSans UHH" charset="0"/>
              </a:rPr>
              <a:t>β=0.1</a:t>
            </a:r>
          </a:p>
          <a:p>
            <a:endParaRPr lang="en-AU" dirty="0">
              <a:latin typeface="TheSans UHH" charset="0"/>
              <a:ea typeface="TheSans UHH" charset="0"/>
              <a:cs typeface="TheSans UHH" charset="0"/>
            </a:endParaRPr>
          </a:p>
          <a:p>
            <a:pPr marL="0" indent="0">
              <a:buNone/>
            </a:pPr>
            <a:endParaRPr lang="en-AU" dirty="0">
              <a:latin typeface="TheSans UHH" charset="0"/>
              <a:ea typeface="TheSans UHH" charset="0"/>
              <a:cs typeface="TheSans UHH" charset="0"/>
            </a:endParaRPr>
          </a:p>
          <a:p>
            <a:endParaRPr lang="en-US" dirty="0">
              <a:latin typeface="TheSans UHH" charset="0"/>
              <a:ea typeface="TheSans UHH" charset="0"/>
              <a:cs typeface="TheSans UHH" charset="0"/>
            </a:endParaRPr>
          </a:p>
          <a:p>
            <a:endParaRPr lang="en-US" dirty="0" smtClean="0">
              <a:latin typeface="TheSans UHH" charset="0"/>
              <a:ea typeface="TheSans UHH" charset="0"/>
              <a:cs typeface="TheSans UHH" charset="0"/>
            </a:endParaRPr>
          </a:p>
          <a:p>
            <a:endParaRPr lang="en-US" dirty="0">
              <a:latin typeface="TheSans UHH" charset="0"/>
              <a:ea typeface="TheSans UHH" charset="0"/>
              <a:cs typeface="TheSans UHH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762000" y="2743200"/>
          <a:ext cx="6095999" cy="296672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870857"/>
                <a:gridCol w="870857"/>
                <a:gridCol w="870857"/>
                <a:gridCol w="870857"/>
                <a:gridCol w="870857"/>
                <a:gridCol w="870857"/>
                <a:gridCol w="87085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</a:t>
                      </a:r>
                      <a:r>
                        <a:rPr lang="en-US" baseline="0" dirty="0" smtClean="0"/>
                        <a:t>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524000" y="2286000"/>
            <a:ext cx="269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Initialize topics randomly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8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1319934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775" y="195580"/>
            <a:ext cx="6877050" cy="838200"/>
          </a:xfrm>
        </p:spPr>
        <p:txBody>
          <a:bodyPr/>
          <a:lstStyle/>
          <a:p>
            <a:pPr algn="l"/>
            <a:r>
              <a:rPr lang="en-US" sz="3600" dirty="0" smtClean="0"/>
              <a:t>Example of training a LDA Model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0825" y="1611313"/>
            <a:ext cx="8640763" cy="4789487"/>
          </a:xfrm>
        </p:spPr>
        <p:txBody>
          <a:bodyPr/>
          <a:lstStyle/>
          <a:p>
            <a:r>
              <a:rPr lang="en-US" sz="2200" dirty="0" smtClean="0">
                <a:latin typeface="TheSans UHH" charset="0"/>
                <a:ea typeface="TheSans UHH" charset="0"/>
                <a:cs typeface="TheSans UHH" charset="0"/>
              </a:rPr>
              <a:t>Example: We want to train 2 topics with </a:t>
            </a:r>
            <a:r>
              <a:rPr lang="en-AU" sz="2200" dirty="0" smtClean="0">
                <a:latin typeface="TheSans UHH" charset="0"/>
                <a:ea typeface="TheSans UHH" charset="0"/>
                <a:cs typeface="TheSans UHH" charset="0"/>
              </a:rPr>
              <a:t>α=1 </a:t>
            </a:r>
            <a:r>
              <a:rPr lang="en-AU" sz="2200" dirty="0">
                <a:latin typeface="TheSans UHH" charset="0"/>
                <a:ea typeface="TheSans UHH" charset="0"/>
                <a:cs typeface="TheSans UHH" charset="0"/>
              </a:rPr>
              <a:t>and </a:t>
            </a:r>
            <a:r>
              <a:rPr lang="en-AU" sz="2200" dirty="0" smtClean="0">
                <a:latin typeface="TheSans UHH" charset="0"/>
                <a:ea typeface="TheSans UHH" charset="0"/>
                <a:cs typeface="TheSans UHH" charset="0"/>
              </a:rPr>
              <a:t>β=0.1</a:t>
            </a:r>
          </a:p>
          <a:p>
            <a:endParaRPr lang="en-AU" sz="2200" dirty="0">
              <a:latin typeface="TheSans UHH" charset="0"/>
              <a:ea typeface="TheSans UHH" charset="0"/>
              <a:cs typeface="TheSans UHH" charset="0"/>
            </a:endParaRPr>
          </a:p>
          <a:p>
            <a:pPr marL="0" indent="0">
              <a:buNone/>
            </a:pPr>
            <a:endParaRPr lang="en-AU" sz="2200" dirty="0">
              <a:latin typeface="TheSans UHH" charset="0"/>
              <a:ea typeface="TheSans UHH" charset="0"/>
              <a:cs typeface="TheSans UHH" charset="0"/>
            </a:endParaRPr>
          </a:p>
          <a:p>
            <a:endParaRPr lang="en-US" sz="2200" dirty="0">
              <a:latin typeface="TheSans UHH" charset="0"/>
              <a:ea typeface="TheSans UHH" charset="0"/>
              <a:cs typeface="TheSans UHH" charset="0"/>
            </a:endParaRPr>
          </a:p>
          <a:p>
            <a:endParaRPr lang="en-US" sz="2200" dirty="0" smtClean="0">
              <a:latin typeface="TheSans UHH" charset="0"/>
              <a:ea typeface="TheSans UHH" charset="0"/>
              <a:cs typeface="TheSans UHH" charset="0"/>
            </a:endParaRPr>
          </a:p>
          <a:p>
            <a:endParaRPr lang="en-US" sz="2200" dirty="0">
              <a:latin typeface="TheSans UHH" charset="0"/>
              <a:ea typeface="TheSans UHH" charset="0"/>
              <a:cs typeface="TheSans UHH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762000" y="2743200"/>
          <a:ext cx="6095999" cy="296672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870857"/>
                <a:gridCol w="870857"/>
                <a:gridCol w="870857"/>
                <a:gridCol w="870857"/>
                <a:gridCol w="870857"/>
                <a:gridCol w="870857"/>
                <a:gridCol w="87085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???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</a:t>
                      </a:r>
                      <a:r>
                        <a:rPr lang="en-US" baseline="0" dirty="0" smtClean="0"/>
                        <a:t>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524000" y="2096869"/>
            <a:ext cx="5098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new topic for first word in first document</a:t>
            </a:r>
            <a:br>
              <a:rPr lang="en-US" dirty="0" smtClean="0"/>
            </a:b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Delete topic of actual word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676400" y="2819400"/>
            <a:ext cx="609600" cy="68580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1522421"/>
              </p:ext>
            </p:extLst>
          </p:nvPr>
        </p:nvGraphicFramePr>
        <p:xfrm>
          <a:off x="5067300" y="4949826"/>
          <a:ext cx="4057800" cy="800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1" name="Equation" r:id="rId3" imgW="2895600" imgH="571500" progId="Equation.3">
                  <p:embed/>
                </p:oleObj>
              </mc:Choice>
              <mc:Fallback>
                <p:oleObj name="Equation" r:id="rId3" imgW="2895600" imgH="571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67300" y="4949826"/>
                        <a:ext cx="4057800" cy="80092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5893198"/>
              </p:ext>
            </p:extLst>
          </p:nvPr>
        </p:nvGraphicFramePr>
        <p:xfrm>
          <a:off x="5067300" y="5842222"/>
          <a:ext cx="3947616" cy="75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2" name="Equation" r:id="rId5" imgW="2921000" imgH="558800" progId="Equation.3">
                  <p:embed/>
                </p:oleObj>
              </mc:Choice>
              <mc:Fallback>
                <p:oleObj name="Equation" r:id="rId5" imgW="2921000" imgH="558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67300" y="5842222"/>
                        <a:ext cx="3947616" cy="75477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5029200" y="4953000"/>
            <a:ext cx="4114800" cy="167640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6400800" y="2286000"/>
            <a:ext cx="1981200" cy="10668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# topic 1 (z1) with “a” divided by #topic 1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6705600" y="3429000"/>
            <a:ext cx="228600" cy="1600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7162800" y="3429000"/>
            <a:ext cx="1981200" cy="10668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# topic 1 (z1) in doc 1 divided by topics in Doc 1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9" name="Straight Arrow Connector 18"/>
          <p:cNvCxnSpPr>
            <a:stCxn id="18" idx="2"/>
          </p:cNvCxnSpPr>
          <p:nvPr/>
        </p:nvCxnSpPr>
        <p:spPr>
          <a:xfrm>
            <a:off x="8153400" y="4495800"/>
            <a:ext cx="0" cy="533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17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20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630698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775" y="207170"/>
            <a:ext cx="6877050" cy="838200"/>
          </a:xfrm>
        </p:spPr>
        <p:txBody>
          <a:bodyPr/>
          <a:lstStyle/>
          <a:p>
            <a:pPr algn="l"/>
            <a:r>
              <a:rPr lang="en-US" sz="3600" dirty="0" smtClean="0"/>
              <a:t>Example of training a LDA Model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0825" y="1611313"/>
            <a:ext cx="8640763" cy="4789487"/>
          </a:xfrm>
        </p:spPr>
        <p:txBody>
          <a:bodyPr/>
          <a:lstStyle/>
          <a:p>
            <a:r>
              <a:rPr lang="en-US" sz="2200" dirty="0" smtClean="0">
                <a:latin typeface="TheSans UHH" charset="0"/>
                <a:ea typeface="TheSans UHH" charset="0"/>
                <a:cs typeface="TheSans UHH" charset="0"/>
              </a:rPr>
              <a:t>Example: We want to train 2 topics with </a:t>
            </a:r>
            <a:r>
              <a:rPr lang="en-AU" sz="2200" dirty="0" smtClean="0">
                <a:latin typeface="TheSans UHH" charset="0"/>
                <a:ea typeface="TheSans UHH" charset="0"/>
                <a:cs typeface="TheSans UHH" charset="0"/>
              </a:rPr>
              <a:t>α=1 </a:t>
            </a:r>
            <a:r>
              <a:rPr lang="en-AU" sz="2200" dirty="0">
                <a:latin typeface="TheSans UHH" charset="0"/>
                <a:ea typeface="TheSans UHH" charset="0"/>
                <a:cs typeface="TheSans UHH" charset="0"/>
              </a:rPr>
              <a:t>and </a:t>
            </a:r>
            <a:r>
              <a:rPr lang="en-AU" sz="2200" dirty="0" smtClean="0">
                <a:latin typeface="TheSans UHH" charset="0"/>
                <a:ea typeface="TheSans UHH" charset="0"/>
                <a:cs typeface="TheSans UHH" charset="0"/>
              </a:rPr>
              <a:t>β=0.1</a:t>
            </a:r>
          </a:p>
          <a:p>
            <a:endParaRPr lang="en-AU" sz="2200" dirty="0">
              <a:latin typeface="TheSans UHH" charset="0"/>
              <a:ea typeface="TheSans UHH" charset="0"/>
              <a:cs typeface="TheSans UHH" charset="0"/>
            </a:endParaRPr>
          </a:p>
          <a:p>
            <a:pPr marL="0" indent="0">
              <a:buNone/>
            </a:pPr>
            <a:endParaRPr lang="en-AU" sz="2200" dirty="0">
              <a:latin typeface="TheSans UHH" charset="0"/>
              <a:ea typeface="TheSans UHH" charset="0"/>
              <a:cs typeface="TheSans UHH" charset="0"/>
            </a:endParaRPr>
          </a:p>
          <a:p>
            <a:endParaRPr lang="en-US" sz="2200" dirty="0">
              <a:latin typeface="TheSans UHH" charset="0"/>
              <a:ea typeface="TheSans UHH" charset="0"/>
              <a:cs typeface="TheSans UHH" charset="0"/>
            </a:endParaRPr>
          </a:p>
          <a:p>
            <a:endParaRPr lang="en-US" sz="2200" dirty="0" smtClean="0">
              <a:latin typeface="TheSans UHH" charset="0"/>
              <a:ea typeface="TheSans UHH" charset="0"/>
              <a:cs typeface="TheSans UHH" charset="0"/>
            </a:endParaRPr>
          </a:p>
          <a:p>
            <a:endParaRPr lang="en-US" sz="2200" dirty="0">
              <a:latin typeface="TheSans UHH" charset="0"/>
              <a:ea typeface="TheSans UHH" charset="0"/>
              <a:cs typeface="TheSans UHH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762000" y="2743200"/>
          <a:ext cx="6095999" cy="296672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870857"/>
                <a:gridCol w="870857"/>
                <a:gridCol w="870857"/>
                <a:gridCol w="870857"/>
                <a:gridCol w="870857"/>
                <a:gridCol w="870857"/>
                <a:gridCol w="87085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???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</a:t>
                      </a:r>
                      <a:r>
                        <a:rPr lang="en-US" baseline="0" dirty="0" smtClean="0"/>
                        <a:t>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524000" y="2209800"/>
            <a:ext cx="5098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new topic for first word in first document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676400" y="2819400"/>
            <a:ext cx="609600" cy="68580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5670550" y="4930775"/>
          <a:ext cx="282892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45" name="Equation" r:id="rId3" imgW="1879600" imgH="393700" progId="Equation.3">
                  <p:embed/>
                </p:oleObj>
              </mc:Choice>
              <mc:Fallback>
                <p:oleObj name="Equation" r:id="rId3" imgW="18796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70550" y="4930775"/>
                        <a:ext cx="2828925" cy="5937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5678488" y="5768975"/>
          <a:ext cx="2811462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46" name="Equation" r:id="rId5" imgW="1866900" imgH="393700" progId="Equation.3">
                  <p:embed/>
                </p:oleObj>
              </mc:Choice>
              <mc:Fallback>
                <p:oleObj name="Equation" r:id="rId5" imgW="1866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78488" y="5768975"/>
                        <a:ext cx="2811462" cy="592138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5486400" y="4876800"/>
            <a:ext cx="3657600" cy="160020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6400800" y="2286000"/>
            <a:ext cx="1981200" cy="10668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# topic 1 (z1) with “a” divided by #topic 1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6858000" y="3429000"/>
            <a:ext cx="76200" cy="13716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7162800" y="3429000"/>
            <a:ext cx="1981200" cy="10668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# topic 1 (z1) in doc 1 divided by topics in Doc 1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9" name="Straight Arrow Connector 18"/>
          <p:cNvCxnSpPr>
            <a:stCxn id="18" idx="2"/>
          </p:cNvCxnSpPr>
          <p:nvPr/>
        </p:nvCxnSpPr>
        <p:spPr>
          <a:xfrm>
            <a:off x="8153400" y="4495800"/>
            <a:ext cx="0" cy="304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17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20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165416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1474" y="228600"/>
            <a:ext cx="6877050" cy="838200"/>
          </a:xfrm>
        </p:spPr>
        <p:txBody>
          <a:bodyPr/>
          <a:lstStyle/>
          <a:p>
            <a:pPr algn="l"/>
            <a:r>
              <a:rPr lang="en-US" sz="3600" dirty="0" smtClean="0"/>
              <a:t>Example of training a LDA Model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0825" y="1611313"/>
            <a:ext cx="8640763" cy="4789487"/>
          </a:xfrm>
        </p:spPr>
        <p:txBody>
          <a:bodyPr/>
          <a:lstStyle/>
          <a:p>
            <a:r>
              <a:rPr lang="en-US" sz="2200" dirty="0" smtClean="0">
                <a:latin typeface="TheSans UHH" charset="0"/>
                <a:ea typeface="TheSans UHH" charset="0"/>
                <a:cs typeface="TheSans UHH" charset="0"/>
              </a:rPr>
              <a:t>Example: We want to train 2 topics with </a:t>
            </a:r>
            <a:r>
              <a:rPr lang="en-AU" sz="2200" dirty="0" smtClean="0">
                <a:latin typeface="TheSans UHH" charset="0"/>
                <a:ea typeface="TheSans UHH" charset="0"/>
                <a:cs typeface="TheSans UHH" charset="0"/>
              </a:rPr>
              <a:t>α=1 </a:t>
            </a:r>
            <a:r>
              <a:rPr lang="en-AU" sz="2200" dirty="0">
                <a:latin typeface="TheSans UHH" charset="0"/>
                <a:ea typeface="TheSans UHH" charset="0"/>
                <a:cs typeface="TheSans UHH" charset="0"/>
              </a:rPr>
              <a:t>and </a:t>
            </a:r>
            <a:r>
              <a:rPr lang="en-AU" sz="2200" dirty="0" smtClean="0">
                <a:latin typeface="TheSans UHH" charset="0"/>
                <a:ea typeface="TheSans UHH" charset="0"/>
                <a:cs typeface="TheSans UHH" charset="0"/>
              </a:rPr>
              <a:t>β=0.1</a:t>
            </a:r>
          </a:p>
          <a:p>
            <a:endParaRPr lang="en-AU" sz="2200" dirty="0">
              <a:latin typeface="TheSans UHH" charset="0"/>
              <a:ea typeface="TheSans UHH" charset="0"/>
              <a:cs typeface="TheSans UHH" charset="0"/>
            </a:endParaRPr>
          </a:p>
          <a:p>
            <a:pPr marL="0" indent="0">
              <a:buNone/>
            </a:pPr>
            <a:endParaRPr lang="en-AU" sz="2200" dirty="0">
              <a:latin typeface="TheSans UHH" charset="0"/>
              <a:ea typeface="TheSans UHH" charset="0"/>
              <a:cs typeface="TheSans UHH" charset="0"/>
            </a:endParaRPr>
          </a:p>
          <a:p>
            <a:endParaRPr lang="en-US" sz="2200" dirty="0">
              <a:latin typeface="TheSans UHH" charset="0"/>
              <a:ea typeface="TheSans UHH" charset="0"/>
              <a:cs typeface="TheSans UHH" charset="0"/>
            </a:endParaRPr>
          </a:p>
          <a:p>
            <a:endParaRPr lang="en-US" sz="2200" dirty="0" smtClean="0">
              <a:latin typeface="TheSans UHH" charset="0"/>
              <a:ea typeface="TheSans UHH" charset="0"/>
              <a:cs typeface="TheSans UHH" charset="0"/>
            </a:endParaRPr>
          </a:p>
          <a:p>
            <a:endParaRPr lang="en-US" sz="2200" dirty="0">
              <a:latin typeface="TheSans UHH" charset="0"/>
              <a:ea typeface="TheSans UHH" charset="0"/>
              <a:cs typeface="TheSans UHH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762000" y="2743200"/>
          <a:ext cx="6095999" cy="296672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870857"/>
                <a:gridCol w="870857"/>
                <a:gridCol w="870857"/>
                <a:gridCol w="870857"/>
                <a:gridCol w="870857"/>
                <a:gridCol w="870857"/>
                <a:gridCol w="87085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???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</a:t>
                      </a:r>
                      <a:r>
                        <a:rPr lang="en-US" baseline="0" dirty="0" smtClean="0"/>
                        <a:t>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524000" y="2209800"/>
            <a:ext cx="5098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new topic for first word in first document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676400" y="2819400"/>
            <a:ext cx="609600" cy="68580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6777038" y="2940049"/>
          <a:ext cx="1501484" cy="3342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9" name="Equation" r:id="rId3" imgW="914400" imgH="203200" progId="Equation.3">
                  <p:embed/>
                </p:oleObj>
              </mc:Choice>
              <mc:Fallback>
                <p:oleObj name="Equation" r:id="rId3" imgW="914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77038" y="2940049"/>
                        <a:ext cx="1501484" cy="334241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6781799" y="3276599"/>
          <a:ext cx="1565563" cy="3325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0" name="Equation" r:id="rId5" imgW="952500" imgH="203200" progId="Equation.3">
                  <p:embed/>
                </p:oleObj>
              </mc:Choice>
              <mc:Fallback>
                <p:oleObj name="Equation" r:id="rId5" imgW="952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81799" y="3276599"/>
                        <a:ext cx="1565563" cy="332509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6553200" y="2819400"/>
            <a:ext cx="2362200" cy="327660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629400" y="3810000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Randomly Sample a number [0;0.34]:</a:t>
            </a:r>
          </a:p>
          <a:p>
            <a:endParaRPr lang="en-US" dirty="0" smtClean="0"/>
          </a:p>
          <a:p>
            <a:r>
              <a:rPr lang="en-US" dirty="0" smtClean="0"/>
              <a:t>0-0.11: Topic 1</a:t>
            </a:r>
          </a:p>
          <a:p>
            <a:r>
              <a:rPr lang="en-US" dirty="0" smtClean="0"/>
              <a:t>Else: Topic 2</a:t>
            </a:r>
            <a:endParaRPr lang="en-US" dirty="0"/>
          </a:p>
        </p:txBody>
      </p:sp>
      <p:pic>
        <p:nvPicPr>
          <p:cNvPr id="17" name="Picture 2" descr="https://encrypted-tbn0.google.com/images?q=tbn:ANd9GcSAEAyf--pFjQ3Lt1nPOwouA6a4qr54Nyb5EUgkDpHgFnipuvyl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9400" y="5257800"/>
            <a:ext cx="762000" cy="762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315200" y="54864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0.3 </a:t>
            </a:r>
            <a:r>
              <a:rPr lang="en-US" dirty="0" smtClean="0">
                <a:solidFill>
                  <a:srgbClr val="FF0000"/>
                </a:solidFill>
                <a:sym typeface="Wingdings"/>
              </a:rPr>
              <a:t> Topic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44000" y="5715000"/>
            <a:ext cx="457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16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18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1306721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2.22045E-16 4.81481E-6 L -0.81667 -0.3824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833" y="-19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775" y="195580"/>
            <a:ext cx="6877050" cy="838200"/>
          </a:xfrm>
        </p:spPr>
        <p:txBody>
          <a:bodyPr/>
          <a:lstStyle/>
          <a:p>
            <a:pPr algn="l"/>
            <a:r>
              <a:rPr lang="en-US" sz="3600" dirty="0" smtClean="0"/>
              <a:t>Example of training a LDA Model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0825" y="1611313"/>
            <a:ext cx="8640763" cy="4789487"/>
          </a:xfrm>
        </p:spPr>
        <p:txBody>
          <a:bodyPr/>
          <a:lstStyle/>
          <a:p>
            <a:r>
              <a:rPr lang="en-US" sz="2200" dirty="0" smtClean="0">
                <a:latin typeface="TheSans UHH" charset="0"/>
                <a:ea typeface="TheSans UHH" charset="0"/>
                <a:cs typeface="TheSans UHH" charset="0"/>
              </a:rPr>
              <a:t>Example: We want to train 2 topics with </a:t>
            </a:r>
            <a:r>
              <a:rPr lang="en-AU" sz="2200" dirty="0" smtClean="0">
                <a:latin typeface="TheSans UHH" charset="0"/>
                <a:ea typeface="TheSans UHH" charset="0"/>
                <a:cs typeface="TheSans UHH" charset="0"/>
              </a:rPr>
              <a:t>α=1 </a:t>
            </a:r>
            <a:r>
              <a:rPr lang="en-AU" sz="2200" dirty="0">
                <a:latin typeface="TheSans UHH" charset="0"/>
                <a:ea typeface="TheSans UHH" charset="0"/>
                <a:cs typeface="TheSans UHH" charset="0"/>
              </a:rPr>
              <a:t>and </a:t>
            </a:r>
            <a:r>
              <a:rPr lang="en-AU" sz="2200" dirty="0" smtClean="0">
                <a:latin typeface="TheSans UHH" charset="0"/>
                <a:ea typeface="TheSans UHH" charset="0"/>
                <a:cs typeface="TheSans UHH" charset="0"/>
              </a:rPr>
              <a:t>β=0.1</a:t>
            </a:r>
          </a:p>
          <a:p>
            <a:endParaRPr lang="en-AU" sz="2200" dirty="0">
              <a:latin typeface="TheSans UHH" charset="0"/>
              <a:ea typeface="TheSans UHH" charset="0"/>
              <a:cs typeface="TheSans UHH" charset="0"/>
            </a:endParaRPr>
          </a:p>
          <a:p>
            <a:pPr marL="0" indent="0">
              <a:buNone/>
            </a:pPr>
            <a:endParaRPr lang="en-AU" sz="2200" dirty="0">
              <a:latin typeface="TheSans UHH" charset="0"/>
              <a:ea typeface="TheSans UHH" charset="0"/>
              <a:cs typeface="TheSans UHH" charset="0"/>
            </a:endParaRPr>
          </a:p>
          <a:p>
            <a:endParaRPr lang="en-US" sz="2200" dirty="0">
              <a:latin typeface="TheSans UHH" charset="0"/>
              <a:ea typeface="TheSans UHH" charset="0"/>
              <a:cs typeface="TheSans UHH" charset="0"/>
            </a:endParaRPr>
          </a:p>
          <a:p>
            <a:endParaRPr lang="en-US" sz="2200" dirty="0" smtClean="0">
              <a:latin typeface="TheSans UHH" charset="0"/>
              <a:ea typeface="TheSans UHH" charset="0"/>
              <a:cs typeface="TheSans UHH" charset="0"/>
            </a:endParaRPr>
          </a:p>
          <a:p>
            <a:endParaRPr lang="en-US" sz="2200" dirty="0">
              <a:latin typeface="TheSans UHH" charset="0"/>
              <a:ea typeface="TheSans UHH" charset="0"/>
              <a:cs typeface="TheSans UHH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762000" y="2743200"/>
          <a:ext cx="6095999" cy="296672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870857"/>
                <a:gridCol w="870857"/>
                <a:gridCol w="870857"/>
                <a:gridCol w="870857"/>
                <a:gridCol w="870857"/>
                <a:gridCol w="870857"/>
                <a:gridCol w="87085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???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</a:t>
                      </a:r>
                      <a:r>
                        <a:rPr lang="en-US" baseline="0" dirty="0" smtClean="0"/>
                        <a:t>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43000" y="2096869"/>
            <a:ext cx="5509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Sample next topic for each word in each document and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repeat the process N times (until no substantial changes)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14600" y="2819400"/>
            <a:ext cx="609600" cy="68580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9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10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1901904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William </a:t>
            </a:r>
            <a:r>
              <a:rPr lang="en-US" dirty="0" err="1" smtClean="0"/>
              <a:t>Labov’s</a:t>
            </a:r>
            <a:r>
              <a:rPr lang="en-US" dirty="0" smtClean="0"/>
              <a:t> (1975) definition of cup</a:t>
            </a:r>
            <a:endParaRPr lang="en-US" dirty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770" y="1828800"/>
            <a:ext cx="8796180" cy="4410074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3753" y="2869264"/>
            <a:ext cx="2001439" cy="2001439"/>
          </a:xfrm>
          <a:prstGeom prst="rect">
            <a:avLst/>
          </a:prstGeom>
        </p:spPr>
      </p:pic>
      <p:sp>
        <p:nvSpPr>
          <p:cNvPr id="8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296904" y="6442393"/>
            <a:ext cx="1389896" cy="365125"/>
          </a:xfrm>
        </p:spPr>
        <p:txBody>
          <a:bodyPr/>
          <a:lstStyle/>
          <a:p>
            <a:fld id="{43F0430C-3290-2846-9C5E-237D45BC81A9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6938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775" y="215514"/>
            <a:ext cx="6877050" cy="838200"/>
          </a:xfrm>
        </p:spPr>
        <p:txBody>
          <a:bodyPr/>
          <a:lstStyle/>
          <a:p>
            <a:pPr algn="l"/>
            <a:r>
              <a:rPr lang="en-US" sz="3600" dirty="0" smtClean="0"/>
              <a:t>Example of training a LDA Model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0825" y="1611313"/>
            <a:ext cx="8640763" cy="4789487"/>
          </a:xfrm>
        </p:spPr>
        <p:txBody>
          <a:bodyPr/>
          <a:lstStyle/>
          <a:p>
            <a:r>
              <a:rPr lang="en-US" sz="2200" dirty="0" smtClean="0">
                <a:latin typeface="TheSans UHH" charset="0"/>
                <a:ea typeface="TheSans UHH" charset="0"/>
                <a:cs typeface="TheSans UHH" charset="0"/>
              </a:rPr>
              <a:t>Example: We want to train 2 topics with </a:t>
            </a:r>
            <a:r>
              <a:rPr lang="en-AU" sz="2200" dirty="0" smtClean="0">
                <a:latin typeface="TheSans UHH" charset="0"/>
                <a:ea typeface="TheSans UHH" charset="0"/>
                <a:cs typeface="TheSans UHH" charset="0"/>
              </a:rPr>
              <a:t>α=1 </a:t>
            </a:r>
            <a:r>
              <a:rPr lang="en-AU" sz="2200" dirty="0">
                <a:latin typeface="TheSans UHH" charset="0"/>
                <a:ea typeface="TheSans UHH" charset="0"/>
                <a:cs typeface="TheSans UHH" charset="0"/>
              </a:rPr>
              <a:t>and </a:t>
            </a:r>
            <a:r>
              <a:rPr lang="en-AU" sz="2200" dirty="0" smtClean="0">
                <a:latin typeface="TheSans UHH" charset="0"/>
                <a:ea typeface="TheSans UHH" charset="0"/>
                <a:cs typeface="TheSans UHH" charset="0"/>
              </a:rPr>
              <a:t>β=0.1</a:t>
            </a:r>
          </a:p>
          <a:p>
            <a:endParaRPr lang="en-AU" sz="2200" dirty="0">
              <a:latin typeface="TheSans UHH" charset="0"/>
              <a:ea typeface="TheSans UHH" charset="0"/>
              <a:cs typeface="TheSans UHH" charset="0"/>
            </a:endParaRPr>
          </a:p>
          <a:p>
            <a:pPr marL="0" indent="0">
              <a:buNone/>
            </a:pPr>
            <a:endParaRPr lang="en-AU" sz="2200" dirty="0">
              <a:latin typeface="TheSans UHH" charset="0"/>
              <a:ea typeface="TheSans UHH" charset="0"/>
              <a:cs typeface="TheSans UHH" charset="0"/>
            </a:endParaRPr>
          </a:p>
          <a:p>
            <a:endParaRPr lang="en-US" sz="2200" dirty="0">
              <a:latin typeface="TheSans UHH" charset="0"/>
              <a:ea typeface="TheSans UHH" charset="0"/>
              <a:cs typeface="TheSans UHH" charset="0"/>
            </a:endParaRPr>
          </a:p>
          <a:p>
            <a:endParaRPr lang="en-US" sz="2200" dirty="0" smtClean="0">
              <a:latin typeface="TheSans UHH" charset="0"/>
              <a:ea typeface="TheSans UHH" charset="0"/>
              <a:cs typeface="TheSans UHH" charset="0"/>
            </a:endParaRPr>
          </a:p>
          <a:p>
            <a:endParaRPr lang="en-US" sz="2200" dirty="0">
              <a:latin typeface="TheSans UHH" charset="0"/>
              <a:ea typeface="TheSans UHH" charset="0"/>
              <a:cs typeface="TheSans UHH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762000" y="2743200"/>
          <a:ext cx="6095999" cy="296672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870857"/>
                <a:gridCol w="870857"/>
                <a:gridCol w="870857"/>
                <a:gridCol w="870857"/>
                <a:gridCol w="870857"/>
                <a:gridCol w="870857"/>
                <a:gridCol w="87085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</a:t>
                      </a:r>
                      <a:r>
                        <a:rPr lang="en-US" baseline="0" dirty="0" smtClean="0"/>
                        <a:t>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43000" y="2096869"/>
            <a:ext cx="226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After 1000 iterations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50</a:t>
            </a:fld>
            <a:endParaRPr lang="de-DE" dirty="0"/>
          </a:p>
        </p:txBody>
      </p:sp>
      <p:sp>
        <p:nvSpPr>
          <p:cNvPr id="8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21114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94566"/>
            <a:ext cx="6877050" cy="838200"/>
          </a:xfrm>
        </p:spPr>
        <p:txBody>
          <a:bodyPr/>
          <a:lstStyle/>
          <a:p>
            <a:pPr algn="l"/>
            <a:r>
              <a:rPr lang="en-US" sz="3600" dirty="0" smtClean="0"/>
              <a:t>Example of training a LDA Model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0825" y="1611313"/>
            <a:ext cx="8640763" cy="4789487"/>
          </a:xfrm>
        </p:spPr>
        <p:txBody>
          <a:bodyPr/>
          <a:lstStyle/>
          <a:p>
            <a:r>
              <a:rPr lang="en-US" sz="2200" dirty="0" smtClean="0">
                <a:latin typeface="TheSans UHH" charset="0"/>
                <a:ea typeface="TheSans UHH" charset="0"/>
                <a:cs typeface="TheSans UHH" charset="0"/>
              </a:rPr>
              <a:t>Example: We want to train 2 topics with </a:t>
            </a:r>
            <a:r>
              <a:rPr lang="en-AU" sz="2200" dirty="0" smtClean="0">
                <a:latin typeface="TheSans UHH" charset="0"/>
                <a:ea typeface="TheSans UHH" charset="0"/>
                <a:cs typeface="TheSans UHH" charset="0"/>
              </a:rPr>
              <a:t>α=1 </a:t>
            </a:r>
            <a:r>
              <a:rPr lang="en-AU" sz="2200" dirty="0">
                <a:latin typeface="TheSans UHH" charset="0"/>
                <a:ea typeface="TheSans UHH" charset="0"/>
                <a:cs typeface="TheSans UHH" charset="0"/>
              </a:rPr>
              <a:t>and </a:t>
            </a:r>
            <a:r>
              <a:rPr lang="en-AU" sz="2200" dirty="0" smtClean="0">
                <a:latin typeface="TheSans UHH" charset="0"/>
                <a:ea typeface="TheSans UHH" charset="0"/>
                <a:cs typeface="TheSans UHH" charset="0"/>
              </a:rPr>
              <a:t>β=0.1</a:t>
            </a:r>
          </a:p>
          <a:p>
            <a:endParaRPr lang="en-AU" sz="2200" dirty="0">
              <a:latin typeface="TheSans UHH" charset="0"/>
              <a:ea typeface="TheSans UHH" charset="0"/>
              <a:cs typeface="TheSans UHH" charset="0"/>
            </a:endParaRPr>
          </a:p>
          <a:p>
            <a:pPr marL="0" indent="0">
              <a:buNone/>
            </a:pPr>
            <a:endParaRPr lang="en-AU" sz="2200" dirty="0">
              <a:latin typeface="TheSans UHH" charset="0"/>
              <a:ea typeface="TheSans UHH" charset="0"/>
              <a:cs typeface="TheSans UHH" charset="0"/>
            </a:endParaRPr>
          </a:p>
          <a:p>
            <a:endParaRPr lang="en-US" sz="2200" dirty="0">
              <a:latin typeface="TheSans UHH" charset="0"/>
              <a:ea typeface="TheSans UHH" charset="0"/>
              <a:cs typeface="TheSans UHH" charset="0"/>
            </a:endParaRPr>
          </a:p>
          <a:p>
            <a:endParaRPr lang="en-US" sz="2200" dirty="0" smtClean="0">
              <a:latin typeface="TheSans UHH" charset="0"/>
              <a:ea typeface="TheSans UHH" charset="0"/>
              <a:cs typeface="TheSans UHH" charset="0"/>
            </a:endParaRPr>
          </a:p>
          <a:p>
            <a:endParaRPr lang="en-US" sz="2200" dirty="0">
              <a:latin typeface="TheSans UHH" charset="0"/>
              <a:ea typeface="TheSans UHH" charset="0"/>
              <a:cs typeface="TheSans UHH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762001" y="2743200"/>
          <a:ext cx="4952997" cy="296672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838199"/>
                <a:gridCol w="576943"/>
                <a:gridCol w="707571"/>
                <a:gridCol w="707571"/>
                <a:gridCol w="707571"/>
                <a:gridCol w="707571"/>
                <a:gridCol w="70757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</a:t>
                      </a:r>
                      <a:r>
                        <a:rPr lang="en-US" baseline="0" dirty="0" smtClean="0"/>
                        <a:t>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1000" y="2096869"/>
            <a:ext cx="5098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Now we can calculate </a:t>
            </a:r>
            <a:r>
              <a:rPr lang="en-US" dirty="0">
                <a:solidFill>
                  <a:srgbClr val="FF0000"/>
                </a:solidFill>
              </a:rPr>
              <a:t>the word </a:t>
            </a:r>
            <a:r>
              <a:rPr lang="en-US" dirty="0" smtClean="0">
                <a:solidFill>
                  <a:srgbClr val="FF0000"/>
                </a:solidFill>
              </a:rPr>
              <a:t>topic distribution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5539563" y="3124200"/>
          <a:ext cx="358140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93800"/>
                <a:gridCol w="1193800"/>
                <a:gridCol w="1193800"/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 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 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943600" y="2057400"/>
            <a:ext cx="311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1) Count #topic/term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6728904" y="3505200"/>
          <a:ext cx="2387600" cy="148336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193800"/>
                <a:gridCol w="1193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5943600" y="2438400"/>
            <a:ext cx="36047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2) Use </a:t>
            </a:r>
            <a:r>
              <a:rPr lang="en-US" dirty="0">
                <a:solidFill>
                  <a:srgbClr val="000000"/>
                </a:solidFill>
              </a:rPr>
              <a:t>Smoothing factor </a:t>
            </a:r>
            <a:r>
              <a:rPr lang="en-AU" dirty="0"/>
              <a:t>β for 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    zero </a:t>
            </a:r>
            <a:r>
              <a:rPr lang="en-AU" dirty="0"/>
              <a:t>counts</a:t>
            </a:r>
            <a:endParaRPr lang="en-US" dirty="0">
              <a:solidFill>
                <a:srgbClr val="000000"/>
              </a:solidFill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6717252" y="3493549"/>
          <a:ext cx="2387600" cy="148336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193800"/>
                <a:gridCol w="1193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943600" y="5144869"/>
            <a:ext cx="36047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3</a:t>
            </a:r>
            <a:r>
              <a:rPr lang="en-US" dirty="0" smtClean="0">
                <a:solidFill>
                  <a:srgbClr val="000000"/>
                </a:solidFill>
              </a:rPr>
              <a:t>) Normalize per topic</a:t>
            </a:r>
            <a:endParaRPr lang="en-US" dirty="0">
              <a:solidFill>
                <a:srgbClr val="000000"/>
              </a:solidFill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6733096" y="3493549"/>
          <a:ext cx="2387600" cy="148336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193800"/>
                <a:gridCol w="1193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6/10.2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1/9.1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4/10.2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0.1/9.1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0.1/10.2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5/9.1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0.1/10.2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3/9.1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6756400" y="3493549"/>
          <a:ext cx="2387600" cy="148336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193800"/>
                <a:gridCol w="1193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0.59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51</a:t>
            </a:fld>
            <a:endParaRPr lang="de-DE" dirty="0"/>
          </a:p>
        </p:txBody>
      </p:sp>
      <p:sp>
        <p:nvSpPr>
          <p:cNvPr id="16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17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543591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775" y="221339"/>
            <a:ext cx="6877050" cy="838200"/>
          </a:xfrm>
        </p:spPr>
        <p:txBody>
          <a:bodyPr/>
          <a:lstStyle/>
          <a:p>
            <a:pPr algn="l"/>
            <a:r>
              <a:rPr lang="en-US" sz="3600" dirty="0" smtClean="0"/>
              <a:t>Example of training a LDA Model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0825" y="1611313"/>
            <a:ext cx="8640763" cy="4789487"/>
          </a:xfrm>
        </p:spPr>
        <p:txBody>
          <a:bodyPr/>
          <a:lstStyle/>
          <a:p>
            <a:r>
              <a:rPr lang="en-US" sz="2200" dirty="0" smtClean="0">
                <a:latin typeface="TheSans UHH" charset="0"/>
                <a:ea typeface="TheSans UHH" charset="0"/>
                <a:cs typeface="TheSans UHH" charset="0"/>
              </a:rPr>
              <a:t>Example: We want to train 2 topics with </a:t>
            </a:r>
            <a:r>
              <a:rPr lang="en-AU" sz="2200" dirty="0" smtClean="0">
                <a:latin typeface="TheSans UHH" charset="0"/>
                <a:ea typeface="TheSans UHH" charset="0"/>
                <a:cs typeface="TheSans UHH" charset="0"/>
              </a:rPr>
              <a:t>α=1 </a:t>
            </a:r>
            <a:r>
              <a:rPr lang="en-AU" sz="2200" dirty="0">
                <a:latin typeface="TheSans UHH" charset="0"/>
                <a:ea typeface="TheSans UHH" charset="0"/>
                <a:cs typeface="TheSans UHH" charset="0"/>
              </a:rPr>
              <a:t>and </a:t>
            </a:r>
            <a:r>
              <a:rPr lang="en-AU" sz="2200" dirty="0" smtClean="0">
                <a:latin typeface="TheSans UHH" charset="0"/>
                <a:ea typeface="TheSans UHH" charset="0"/>
                <a:cs typeface="TheSans UHH" charset="0"/>
              </a:rPr>
              <a:t>β=0.1</a:t>
            </a:r>
          </a:p>
          <a:p>
            <a:endParaRPr lang="en-AU" sz="2200" dirty="0">
              <a:latin typeface="TheSans UHH" charset="0"/>
              <a:ea typeface="TheSans UHH" charset="0"/>
              <a:cs typeface="TheSans UHH" charset="0"/>
            </a:endParaRPr>
          </a:p>
          <a:p>
            <a:pPr marL="0" indent="0">
              <a:buNone/>
            </a:pPr>
            <a:endParaRPr lang="en-AU" sz="2200" dirty="0">
              <a:latin typeface="TheSans UHH" charset="0"/>
              <a:ea typeface="TheSans UHH" charset="0"/>
              <a:cs typeface="TheSans UHH" charset="0"/>
            </a:endParaRPr>
          </a:p>
          <a:p>
            <a:endParaRPr lang="en-US" sz="2200" dirty="0">
              <a:latin typeface="TheSans UHH" charset="0"/>
              <a:ea typeface="TheSans UHH" charset="0"/>
              <a:cs typeface="TheSans UHH" charset="0"/>
            </a:endParaRPr>
          </a:p>
          <a:p>
            <a:endParaRPr lang="en-US" sz="2200" dirty="0" smtClean="0">
              <a:latin typeface="TheSans UHH" charset="0"/>
              <a:ea typeface="TheSans UHH" charset="0"/>
              <a:cs typeface="TheSans UHH" charset="0"/>
            </a:endParaRPr>
          </a:p>
          <a:p>
            <a:endParaRPr lang="en-US" sz="2200" dirty="0">
              <a:latin typeface="TheSans UHH" charset="0"/>
              <a:ea typeface="TheSans UHH" charset="0"/>
              <a:cs typeface="TheSans UHH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762001" y="2743200"/>
          <a:ext cx="4267200" cy="296672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838199"/>
                <a:gridCol w="381001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</a:t>
                      </a:r>
                      <a:r>
                        <a:rPr lang="en-US" baseline="0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</a:t>
                      </a:r>
                      <a:r>
                        <a:rPr lang="en-US" baseline="0" dirty="0" smtClean="0"/>
                        <a:t>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8600" y="2096869"/>
            <a:ext cx="5620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We can also calculate the document topic distribution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5486400" y="4191000"/>
          <a:ext cx="335280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7600"/>
                <a:gridCol w="1117600"/>
                <a:gridCol w="11176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Topic 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Doc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867400" y="2221468"/>
            <a:ext cx="311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1) Count #topic/document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67400" y="2526268"/>
            <a:ext cx="3117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2</a:t>
            </a:r>
            <a:r>
              <a:rPr lang="en-US" dirty="0" smtClean="0">
                <a:solidFill>
                  <a:srgbClr val="000000"/>
                </a:solidFill>
              </a:rPr>
              <a:t>) Add smoothing for zero</a:t>
            </a:r>
          </a:p>
          <a:p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   values (</a:t>
            </a:r>
            <a:r>
              <a:rPr lang="en-AU" dirty="0" smtClean="0"/>
              <a:t>α)</a:t>
            </a:r>
            <a:endParaRPr lang="en-US" dirty="0" smtClean="0">
              <a:solidFill>
                <a:srgbClr val="000000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6606096" y="4559742"/>
          <a:ext cx="2235200" cy="148336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117600"/>
                <a:gridCol w="1117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6607020" y="4560349"/>
          <a:ext cx="2235200" cy="148336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117600"/>
                <a:gridCol w="1117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6/7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1/7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4/6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2/6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1/6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5/6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1/3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2/3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867400" y="3087469"/>
            <a:ext cx="311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3) Normalize per document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6601580" y="4565706"/>
          <a:ext cx="2235200" cy="148336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1117600"/>
                <a:gridCol w="1117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0.33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52</a:t>
            </a:fld>
            <a:endParaRPr lang="de-DE" dirty="0"/>
          </a:p>
        </p:txBody>
      </p:sp>
      <p:sp>
        <p:nvSpPr>
          <p:cNvPr id="15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16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746183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775" y="157957"/>
            <a:ext cx="6877050" cy="838200"/>
          </a:xfrm>
        </p:spPr>
        <p:txBody>
          <a:bodyPr/>
          <a:lstStyle/>
          <a:p>
            <a:pPr algn="l"/>
            <a:r>
              <a:rPr lang="en-US" sz="3600" dirty="0" smtClean="0"/>
              <a:t>Example of training a LDA Model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0825" y="1611313"/>
            <a:ext cx="8640763" cy="4789487"/>
          </a:xfrm>
        </p:spPr>
        <p:txBody>
          <a:bodyPr/>
          <a:lstStyle/>
          <a:p>
            <a:r>
              <a:rPr lang="en-US" sz="2400" dirty="0" smtClean="0">
                <a:latin typeface="TheSans UHH" charset="0"/>
                <a:ea typeface="TheSans UHH" charset="0"/>
                <a:cs typeface="TheSans UHH" charset="0"/>
              </a:rPr>
              <a:t>Output of LDA</a:t>
            </a:r>
          </a:p>
          <a:p>
            <a:endParaRPr lang="en-US" sz="2400" dirty="0">
              <a:latin typeface="TheSans UHH" charset="0"/>
              <a:ea typeface="TheSans UHH" charset="0"/>
              <a:cs typeface="TheSans UHH" charset="0"/>
            </a:endParaRPr>
          </a:p>
          <a:p>
            <a:pPr lvl="1"/>
            <a:r>
              <a:rPr lang="en-US" sz="2000" dirty="0" smtClean="0">
                <a:latin typeface="TheSans UHH" charset="0"/>
                <a:ea typeface="TheSans UHH" charset="0"/>
                <a:cs typeface="TheSans UHH" charset="0"/>
              </a:rPr>
              <a:t>A word topic distribution</a:t>
            </a:r>
          </a:p>
          <a:p>
            <a:endParaRPr lang="en-US" sz="2400" dirty="0">
              <a:latin typeface="TheSans UHH" charset="0"/>
              <a:ea typeface="TheSans UHH" charset="0"/>
              <a:cs typeface="TheSans UHH" charset="0"/>
            </a:endParaRPr>
          </a:p>
          <a:p>
            <a:endParaRPr lang="en-US" sz="2400" dirty="0" smtClean="0">
              <a:latin typeface="TheSans UHH" charset="0"/>
              <a:ea typeface="TheSans UHH" charset="0"/>
              <a:cs typeface="TheSans UHH" charset="0"/>
            </a:endParaRPr>
          </a:p>
          <a:p>
            <a:pPr lvl="1"/>
            <a:r>
              <a:rPr lang="en-US" sz="2000" dirty="0" smtClean="0">
                <a:latin typeface="TheSans UHH" charset="0"/>
                <a:ea typeface="TheSans UHH" charset="0"/>
                <a:cs typeface="TheSans UHH" charset="0"/>
              </a:rPr>
              <a:t>A topic word distribution</a:t>
            </a:r>
          </a:p>
          <a:p>
            <a:pPr lvl="1"/>
            <a:endParaRPr lang="en-US" sz="2000" dirty="0">
              <a:latin typeface="TheSans UHH" charset="0"/>
              <a:ea typeface="TheSans UHH" charset="0"/>
              <a:cs typeface="TheSans UHH" charset="0"/>
            </a:endParaRPr>
          </a:p>
          <a:p>
            <a:pPr lvl="1"/>
            <a:endParaRPr lang="en-US" sz="2000" dirty="0" smtClean="0">
              <a:latin typeface="TheSans UHH" charset="0"/>
              <a:ea typeface="TheSans UHH" charset="0"/>
              <a:cs typeface="TheSans UHH" charset="0"/>
            </a:endParaRPr>
          </a:p>
          <a:p>
            <a:pPr lvl="1"/>
            <a:r>
              <a:rPr lang="en-US" sz="2000" dirty="0" smtClean="0">
                <a:latin typeface="TheSans UHH" charset="0"/>
                <a:ea typeface="TheSans UHH" charset="0"/>
                <a:cs typeface="TheSans UHH" charset="0"/>
              </a:rPr>
              <a:t>A document topic distribution</a:t>
            </a:r>
            <a:endParaRPr lang="en-US" sz="2000" dirty="0">
              <a:latin typeface="TheSans UHH" charset="0"/>
              <a:ea typeface="TheSans UHH" charset="0"/>
              <a:cs typeface="TheSans UHH" charset="0"/>
            </a:endParaRPr>
          </a:p>
          <a:p>
            <a:endParaRPr lang="en-US" sz="2400" dirty="0" smtClean="0">
              <a:latin typeface="TheSans UHH" charset="0"/>
              <a:ea typeface="TheSans UHH" charset="0"/>
              <a:cs typeface="TheSans UHH" charset="0"/>
            </a:endParaRPr>
          </a:p>
          <a:p>
            <a:pPr lvl="1"/>
            <a:r>
              <a:rPr lang="en-US" sz="2000" dirty="0" smtClean="0">
                <a:latin typeface="TheSans UHH" charset="0"/>
                <a:ea typeface="TheSans UHH" charset="0"/>
                <a:cs typeface="TheSans UHH" charset="0"/>
              </a:rPr>
              <a:t>A document where each word is assigned to a topic (see previous slide)</a:t>
            </a:r>
            <a:endParaRPr lang="en-US" sz="2000" dirty="0">
              <a:latin typeface="TheSans UHH" charset="0"/>
              <a:ea typeface="TheSans UHH" charset="0"/>
              <a:cs typeface="TheSans UHH" charset="0"/>
            </a:endParaRPr>
          </a:p>
        </p:txBody>
      </p:sp>
      <p:graphicFrame>
        <p:nvGraphicFramePr>
          <p:cNvPr id="5" name="Chart 4"/>
          <p:cNvGraphicFramePr/>
          <p:nvPr>
            <p:extLst/>
          </p:nvPr>
        </p:nvGraphicFramePr>
        <p:xfrm>
          <a:off x="3962400" y="1600200"/>
          <a:ext cx="990600" cy="91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/>
          <p:nvPr>
            <p:extLst/>
          </p:nvPr>
        </p:nvGraphicFramePr>
        <p:xfrm>
          <a:off x="4953000" y="1600200"/>
          <a:ext cx="990600" cy="91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/>
          <p:nvPr>
            <p:extLst/>
          </p:nvPr>
        </p:nvGraphicFramePr>
        <p:xfrm>
          <a:off x="5943600" y="1600200"/>
          <a:ext cx="990600" cy="91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/>
          <p:cNvGraphicFramePr/>
          <p:nvPr>
            <p:extLst/>
          </p:nvPr>
        </p:nvGraphicFramePr>
        <p:xfrm>
          <a:off x="6934200" y="1600200"/>
          <a:ext cx="990600" cy="91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2020811683"/>
              </p:ext>
            </p:extLst>
          </p:nvPr>
        </p:nvGraphicFramePr>
        <p:xfrm>
          <a:off x="4814779" y="4440623"/>
          <a:ext cx="990600" cy="91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1328078876"/>
              </p:ext>
            </p:extLst>
          </p:nvPr>
        </p:nvGraphicFramePr>
        <p:xfrm>
          <a:off x="5805379" y="4440623"/>
          <a:ext cx="990600" cy="91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76642014"/>
              </p:ext>
            </p:extLst>
          </p:nvPr>
        </p:nvGraphicFramePr>
        <p:xfrm>
          <a:off x="6795979" y="4440623"/>
          <a:ext cx="990600" cy="91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1779624745"/>
              </p:ext>
            </p:extLst>
          </p:nvPr>
        </p:nvGraphicFramePr>
        <p:xfrm>
          <a:off x="7786579" y="4440623"/>
          <a:ext cx="990600" cy="91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191000" y="24384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“a”	“b”	    “c”	     “d”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979274" y="5290491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Doc1	Doc2	   Doc3	    Doc4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001000" y="1905000"/>
            <a:ext cx="914400" cy="3048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Topic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001000" y="2362200"/>
            <a:ext cx="914400" cy="304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Topic 2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09777"/>
              </p:ext>
            </p:extLst>
          </p:nvPr>
        </p:nvGraphicFramePr>
        <p:xfrm>
          <a:off x="3986212" y="2807732"/>
          <a:ext cx="1676400" cy="144780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838200"/>
                <a:gridCol w="838200"/>
              </a:tblGrid>
              <a:tr h="228600"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Topic1</a:t>
                      </a:r>
                      <a:endParaRPr lang="en-US" sz="13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/>
                        <a:t>Topic2</a:t>
                      </a:r>
                      <a:endParaRPr lang="en-US" sz="13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solidFill>
                            <a:srgbClr val="000000"/>
                          </a:solidFill>
                        </a:rPr>
                        <a:t>a:80%</a:t>
                      </a:r>
                      <a:endParaRPr lang="en-US" sz="13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solidFill>
                            <a:srgbClr val="000000"/>
                          </a:solidFill>
                        </a:rPr>
                        <a:t>d:75%</a:t>
                      </a:r>
                      <a:endParaRPr lang="en-US" sz="13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solidFill>
                            <a:srgbClr val="000000"/>
                          </a:solidFill>
                        </a:rPr>
                        <a:t>b:</a:t>
                      </a:r>
                      <a:r>
                        <a:rPr lang="en-US" sz="1300" baseline="0" dirty="0" smtClean="0">
                          <a:solidFill>
                            <a:srgbClr val="000000"/>
                          </a:solidFill>
                        </a:rPr>
                        <a:t>65%</a:t>
                      </a:r>
                      <a:endParaRPr lang="en-US" sz="13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solidFill>
                            <a:srgbClr val="000000"/>
                          </a:solidFill>
                        </a:rPr>
                        <a:t>c:60%</a:t>
                      </a:r>
                      <a:endParaRPr lang="en-US" sz="13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solidFill>
                            <a:srgbClr val="000000"/>
                          </a:solidFill>
                        </a:rPr>
                        <a:t>c:40%</a:t>
                      </a:r>
                      <a:endParaRPr lang="en-US" sz="13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solidFill>
                            <a:srgbClr val="000000"/>
                          </a:solidFill>
                        </a:rPr>
                        <a:t>b:35%</a:t>
                      </a:r>
                      <a:endParaRPr lang="en-US" sz="13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solidFill>
                            <a:srgbClr val="000000"/>
                          </a:solidFill>
                        </a:rPr>
                        <a:t>d:25%</a:t>
                      </a:r>
                      <a:endParaRPr lang="en-US" sz="13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smtClean="0">
                          <a:solidFill>
                            <a:srgbClr val="000000"/>
                          </a:solidFill>
                        </a:rPr>
                        <a:t>a:20%</a:t>
                      </a:r>
                      <a:endParaRPr lang="en-US" sz="13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5" name="Slide Number Placeholder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53</a:t>
            </a:fld>
            <a:endParaRPr lang="de-DE" dirty="0"/>
          </a:p>
        </p:txBody>
      </p:sp>
      <p:sp>
        <p:nvSpPr>
          <p:cNvPr id="19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20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1948414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8775" y="520481"/>
            <a:ext cx="6877050" cy="838200"/>
          </a:xfrm>
        </p:spPr>
        <p:txBody>
          <a:bodyPr/>
          <a:lstStyle/>
          <a:p>
            <a:pPr algn="l"/>
            <a:r>
              <a:rPr lang="en-AU" sz="4000" smtClean="0"/>
              <a:t>Applications using LDA</a:t>
            </a:r>
            <a:endParaRPr lang="en-AU" sz="400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19293" y="1686910"/>
            <a:ext cx="8640763" cy="4584478"/>
          </a:xfrm>
        </p:spPr>
        <p:txBody>
          <a:bodyPr/>
          <a:lstStyle/>
          <a:p>
            <a:r>
              <a:rPr lang="en-AU" sz="2400" smtClean="0">
                <a:latin typeface="TheSans UHH" charset="0"/>
                <a:ea typeface="TheSans UHH" charset="0"/>
                <a:cs typeface="TheSans UHH" charset="0"/>
              </a:rPr>
              <a:t>Text clustering</a:t>
            </a:r>
            <a:endParaRPr lang="en-AU" sz="2400" dirty="0" smtClean="0">
              <a:latin typeface="TheSans UHH" charset="0"/>
              <a:ea typeface="TheSans UHH" charset="0"/>
              <a:cs typeface="TheSans UHH" charset="0"/>
            </a:endParaRPr>
          </a:p>
          <a:p>
            <a:r>
              <a:rPr lang="en-AU" sz="2400" dirty="0" smtClean="0">
                <a:latin typeface="TheSans UHH" charset="0"/>
                <a:ea typeface="TheSans UHH" charset="0"/>
                <a:cs typeface="TheSans UHH" charset="0"/>
              </a:rPr>
              <a:t>Characterize content of a collection, popular in social sciences and the Digital Humanities</a:t>
            </a:r>
          </a:p>
          <a:p>
            <a:r>
              <a:rPr lang="en-AU" sz="2400" dirty="0" smtClean="0">
                <a:latin typeface="TheSans UHH" charset="0"/>
                <a:ea typeface="TheSans UHH" charset="0"/>
                <a:cs typeface="TheSans UHH" charset="0"/>
              </a:rPr>
              <a:t>Find similar texts a user is interested in, e.g. news recommendation system</a:t>
            </a:r>
            <a:endParaRPr lang="en-AU" sz="2400" dirty="0">
              <a:latin typeface="TheSans UHH" charset="0"/>
              <a:ea typeface="TheSans UHH" charset="0"/>
              <a:cs typeface="TheSans UHH" charset="0"/>
            </a:endParaRPr>
          </a:p>
          <a:p>
            <a:r>
              <a:rPr lang="en-AU" sz="2400" dirty="0" smtClean="0">
                <a:latin typeface="TheSans UHH" charset="0"/>
                <a:ea typeface="TheSans UHH" charset="0"/>
                <a:cs typeface="TheSans UHH" charset="0"/>
              </a:rPr>
              <a:t>Illustrate changing topic distribution over time </a:t>
            </a:r>
            <a:endParaRPr lang="en-AU" sz="2400" dirty="0">
              <a:latin typeface="TheSans UHH" charset="0"/>
              <a:ea typeface="TheSans UHH" charset="0"/>
              <a:cs typeface="TheSans UHH" charset="0"/>
            </a:endParaRPr>
          </a:p>
          <a:p>
            <a:r>
              <a:rPr lang="en-AU" sz="2400" dirty="0" smtClean="0">
                <a:latin typeface="TheSans UHH" charset="0"/>
                <a:ea typeface="TheSans UHH" charset="0"/>
                <a:cs typeface="TheSans UHH" charset="0"/>
              </a:rPr>
              <a:t>Text Segmentation in topical segments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54</a:t>
            </a:fld>
            <a:endParaRPr lang="de-DE" dirty="0"/>
          </a:p>
        </p:txBody>
      </p:sp>
      <p:sp>
        <p:nvSpPr>
          <p:cNvPr id="5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19225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5" y="360350"/>
            <a:ext cx="6877050" cy="838200"/>
          </a:xfrm>
        </p:spPr>
        <p:txBody>
          <a:bodyPr/>
          <a:lstStyle/>
          <a:p>
            <a:pPr algn="l"/>
            <a:r>
              <a:rPr lang="en-US" sz="4000" dirty="0" smtClean="0"/>
              <a:t>Neural Word Embeddings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Recap: Neural Language Models</a:t>
            </a:r>
          </a:p>
          <a:p>
            <a:r>
              <a:rPr lang="en-US" dirty="0" smtClean="0"/>
              <a:t>Need continuous representations of words</a:t>
            </a:r>
          </a:p>
          <a:p>
            <a:r>
              <a:rPr lang="en-US" dirty="0" smtClean="0"/>
              <a:t>These are trained in order to predict the next word, given previous words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55</a:t>
            </a:fld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487" y="4011654"/>
            <a:ext cx="3070778" cy="2639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6320" y="4011654"/>
            <a:ext cx="2895600" cy="288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08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69850"/>
            <a:ext cx="6877050" cy="838200"/>
          </a:xfrm>
        </p:spPr>
        <p:txBody>
          <a:bodyPr/>
          <a:lstStyle/>
          <a:p>
            <a:pPr algn="l"/>
            <a:r>
              <a:rPr lang="en-US" sz="4000" dirty="0" smtClean="0"/>
              <a:t>Neural Version of Distributional Hypothesis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527963"/>
            <a:ext cx="8640763" cy="4789487"/>
          </a:xfrm>
        </p:spPr>
        <p:txBody>
          <a:bodyPr/>
          <a:lstStyle/>
          <a:p>
            <a:r>
              <a:rPr lang="en-US" sz="2800" dirty="0" smtClean="0"/>
              <a:t>A word can be </a:t>
            </a:r>
            <a:r>
              <a:rPr lang="en-US" sz="2800" b="1" dirty="0" smtClean="0"/>
              <a:t>predicted</a:t>
            </a:r>
            <a:r>
              <a:rPr lang="en-US" sz="2800" dirty="0" smtClean="0"/>
              <a:t> by its context</a:t>
            </a:r>
          </a:p>
          <a:p>
            <a:r>
              <a:rPr lang="en-US" sz="2800" dirty="0" smtClean="0"/>
              <a:t>OR: its context can be </a:t>
            </a:r>
            <a:r>
              <a:rPr lang="en-US" sz="2800" b="1" dirty="0" smtClean="0"/>
              <a:t>predicted</a:t>
            </a:r>
            <a:r>
              <a:rPr lang="en-US" sz="2800" dirty="0" smtClean="0"/>
              <a:t> by a word</a:t>
            </a:r>
          </a:p>
          <a:p>
            <a:r>
              <a:rPr lang="en-US" sz="2800" dirty="0" smtClean="0"/>
              <a:t>words and contexts are represented </a:t>
            </a:r>
            <a:r>
              <a:rPr lang="en-US" sz="2800" b="1" dirty="0" smtClean="0"/>
              <a:t>by dense vectors</a:t>
            </a:r>
            <a:r>
              <a:rPr lang="en-US" sz="2800" dirty="0" smtClean="0"/>
              <a:t> </a:t>
            </a:r>
          </a:p>
          <a:p>
            <a:r>
              <a:rPr lang="en-US" sz="2800" dirty="0" smtClean="0"/>
              <a:t>that are trained as to </a:t>
            </a:r>
            <a:r>
              <a:rPr lang="en-US" sz="2800" b="1" dirty="0" smtClean="0"/>
              <a:t>maximize the probability </a:t>
            </a:r>
            <a:r>
              <a:rPr lang="en-US" sz="2800" dirty="0" smtClean="0"/>
              <a:t>of a corpus</a:t>
            </a:r>
          </a:p>
          <a:p>
            <a:endParaRPr lang="en-US" sz="2800" dirty="0"/>
          </a:p>
          <a:p>
            <a:r>
              <a:rPr lang="en-US" sz="2800" dirty="0" smtClean="0"/>
              <a:t>assuming that this happens when </a:t>
            </a:r>
            <a:r>
              <a:rPr lang="en-US" sz="2800" b="1" dirty="0" smtClean="0"/>
              <a:t>similar words get similar dense vector embeddings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56</a:t>
            </a:fld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9278" y="3505938"/>
            <a:ext cx="4241800" cy="1183198"/>
          </a:xfrm>
          <a:prstGeom prst="rect">
            <a:avLst/>
          </a:prstGeom>
        </p:spPr>
      </p:pic>
      <p:sp>
        <p:nvSpPr>
          <p:cNvPr id="6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2702353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>
                <a:latin typeface="TheSans UHH" charset="0"/>
                <a:ea typeface="TheSans UHH" charset="0"/>
                <a:cs typeface="TheSans UHH" charset="0"/>
              </a:rPr>
              <a:t>w</a:t>
            </a:r>
            <a:r>
              <a:rPr lang="en-US" b="1" dirty="0" smtClean="0">
                <a:latin typeface="TheSans UHH" charset="0"/>
                <a:ea typeface="TheSans UHH" charset="0"/>
                <a:cs typeface="TheSans UHH" charset="0"/>
              </a:rPr>
              <a:t>ord2vec </a:t>
            </a:r>
            <a:r>
              <a:rPr lang="en-US" dirty="0" smtClean="0"/>
              <a:t>(</a:t>
            </a:r>
            <a:r>
              <a:rPr lang="en-US" dirty="0" err="1" smtClean="0"/>
              <a:t>Mikolov</a:t>
            </a:r>
            <a:r>
              <a:rPr lang="en-US" dirty="0" smtClean="0"/>
              <a:t> et al., 2013)</a:t>
            </a:r>
            <a:endParaRPr lang="en-US" b="1" dirty="0"/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://code.google.com/archive/p/word2vec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b="1" dirty="0" err="1" smtClean="0">
                <a:latin typeface="TheSans UHH" charset="0"/>
                <a:ea typeface="TheSans UHH" charset="0"/>
                <a:cs typeface="TheSans UHH" charset="0"/>
              </a:rPr>
              <a:t>fastText</a:t>
            </a:r>
            <a:r>
              <a:rPr lang="en-US" dirty="0" smtClean="0"/>
              <a:t> (</a:t>
            </a:r>
            <a:r>
              <a:rPr lang="en-US" dirty="0" err="1" smtClean="0"/>
              <a:t>Bojanowski</a:t>
            </a:r>
            <a:r>
              <a:rPr lang="en-US" dirty="0" smtClean="0"/>
              <a:t> et. al., 2017)</a:t>
            </a:r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www.fasttext.cc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b="1" dirty="0" err="1" smtClean="0">
                <a:latin typeface="TheSans UHH" charset="0"/>
                <a:ea typeface="TheSans UHH" charset="0"/>
                <a:cs typeface="TheSans UHH" charset="0"/>
              </a:rPr>
              <a:t>GloVe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smtClean="0"/>
              <a:t>Pennington</a:t>
            </a:r>
            <a:r>
              <a:rPr lang="en-US" dirty="0"/>
              <a:t> </a:t>
            </a:r>
            <a:r>
              <a:rPr lang="en-US" dirty="0" smtClean="0"/>
              <a:t>et al., 2014)</a:t>
            </a:r>
          </a:p>
          <a:p>
            <a:pPr lvl="1"/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nlp.stanford.edu/projects/glove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popular pre-trained dense word </a:t>
            </a:r>
            <a:r>
              <a:rPr lang="en-US" dirty="0" err="1" smtClean="0"/>
              <a:t>embeddings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8748" y="1542351"/>
            <a:ext cx="1365019" cy="15102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DCD39F7-E001-704F-9C7F-70B6861FC1B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7077" y="4859646"/>
            <a:ext cx="1362163" cy="14141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7077" y="3196828"/>
            <a:ext cx="1371011" cy="13959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8DCD39F7-E001-704F-9C7F-70B6861FC1B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7077" y="4780045"/>
            <a:ext cx="1362163" cy="1414154"/>
          </a:xfrm>
          <a:prstGeom prst="rect">
            <a:avLst/>
          </a:prstGeom>
        </p:spPr>
      </p:pic>
      <p:sp>
        <p:nvSpPr>
          <p:cNvPr id="11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14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15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296904" y="6442393"/>
            <a:ext cx="1389896" cy="365125"/>
          </a:xfrm>
        </p:spPr>
        <p:txBody>
          <a:bodyPr/>
          <a:lstStyle/>
          <a:p>
            <a:fld id="{43F0430C-3290-2846-9C5E-237D45BC81A9}" type="slidenum">
              <a:rPr lang="de-DE" smtClean="0"/>
              <a:pPr/>
              <a:t>57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1954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5" y="271694"/>
            <a:ext cx="6877050" cy="838200"/>
          </a:xfrm>
        </p:spPr>
        <p:txBody>
          <a:bodyPr/>
          <a:lstStyle/>
          <a:p>
            <a:pPr algn="l"/>
            <a:r>
              <a:rPr lang="en-US" dirty="0"/>
              <a:t>Word2Vec</a:t>
            </a:r>
            <a:br>
              <a:rPr lang="en-US" dirty="0"/>
            </a:br>
            <a:r>
              <a:rPr lang="en-US" sz="2000" dirty="0">
                <a:hlinkClick r:id="rId2"/>
              </a:rPr>
              <a:t>https://code.google.com/archive/p/word2vec</a:t>
            </a:r>
            <a:r>
              <a:rPr lang="en-US" sz="2000" dirty="0" smtClean="0">
                <a:hlinkClick r:id="rId2"/>
              </a:rPr>
              <a:t>/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58</a:t>
            </a:fld>
            <a:endParaRPr lang="de-DE" dirty="0"/>
          </a:p>
        </p:txBody>
      </p:sp>
      <p:sp>
        <p:nvSpPr>
          <p:cNvPr id="5" name="Rectangle 4"/>
          <p:cNvSpPr/>
          <p:nvPr/>
        </p:nvSpPr>
        <p:spPr>
          <a:xfrm>
            <a:off x="0" y="6155062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/>
              <a:t>Mikolov</a:t>
            </a:r>
            <a:r>
              <a:rPr lang="en-US" sz="1000" dirty="0"/>
              <a:t>, T., Chen, K., </a:t>
            </a:r>
            <a:r>
              <a:rPr lang="en-US" sz="1000" dirty="0" err="1"/>
              <a:t>Conrado</a:t>
            </a:r>
            <a:r>
              <a:rPr lang="en-US" sz="1000" dirty="0"/>
              <a:t>, </a:t>
            </a:r>
            <a:r>
              <a:rPr lang="en-US" sz="1000" dirty="0" smtClean="0"/>
              <a:t>G., Dean</a:t>
            </a:r>
            <a:r>
              <a:rPr lang="en-US" sz="1000" dirty="0"/>
              <a:t>, J. (2013) Efficient Estimation of Word Representations in Vector Space. Proceedings of the Workshop at ICLR, Scottsdale</a:t>
            </a:r>
            <a:r>
              <a:rPr lang="en-US" sz="1000" dirty="0" smtClean="0"/>
              <a:t>, pp. </a:t>
            </a:r>
            <a:r>
              <a:rPr lang="en-US" sz="1000" dirty="0"/>
              <a:t>1-12.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939" y="1543175"/>
            <a:ext cx="5144755" cy="311996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4663137"/>
            <a:ext cx="8640763" cy="1525713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smtClean="0"/>
              <a:t>Two architectures; both work:</a:t>
            </a:r>
          </a:p>
          <a:p>
            <a:r>
              <a:rPr lang="en-US" sz="2200" dirty="0" smtClean="0"/>
              <a:t>CBOW: predict word, given its close context. Bag-of-words within context</a:t>
            </a:r>
          </a:p>
          <a:p>
            <a:r>
              <a:rPr lang="en-US" sz="2200" dirty="0" smtClean="0"/>
              <a:t>SKIP-gram: predict context, given a word. Takes order into account.</a:t>
            </a:r>
            <a:endParaRPr lang="en-US" sz="2200" dirty="0"/>
          </a:p>
        </p:txBody>
      </p:sp>
      <p:sp>
        <p:nvSpPr>
          <p:cNvPr id="8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550307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57199" y="1625600"/>
            <a:ext cx="8546123" cy="4648200"/>
          </a:xfrm>
        </p:spPr>
        <p:txBody>
          <a:bodyPr/>
          <a:lstStyle/>
          <a:p>
            <a:r>
              <a:rPr lang="en-US" sz="2800" dirty="0"/>
              <a:t>word2vec provides a </a:t>
            </a:r>
            <a:r>
              <a:rPr lang="en-US" sz="2800" b="1" dirty="0">
                <a:latin typeface="TheSans UHH" charset="0"/>
                <a:ea typeface="TheSans UHH" charset="0"/>
                <a:cs typeface="TheSans UHH" charset="0"/>
              </a:rPr>
              <a:t>variety of options</a:t>
            </a:r>
            <a:r>
              <a:rPr lang="en-US" sz="2800" dirty="0"/>
              <a:t>. </a:t>
            </a:r>
            <a:r>
              <a:rPr lang="en-US" sz="2800" dirty="0" smtClean="0"/>
              <a:t>Here in more detail: </a:t>
            </a:r>
            <a:r>
              <a:rPr lang="en-US" sz="2600" dirty="0" smtClean="0"/>
              <a:t>"</a:t>
            </a:r>
            <a:r>
              <a:rPr lang="en-US" sz="2600" dirty="0"/>
              <a:t>skip-gram with </a:t>
            </a:r>
            <a:r>
              <a:rPr lang="en-US" sz="2600" dirty="0" smtClean="0"/>
              <a:t>negative sampling</a:t>
            </a:r>
            <a:r>
              <a:rPr lang="en-US" sz="2600" dirty="0"/>
              <a:t>" (SGNS)</a:t>
            </a:r>
          </a:p>
          <a:p>
            <a:endParaRPr lang="en-US" sz="2800" dirty="0" smtClean="0"/>
          </a:p>
          <a:p>
            <a:pPr marL="0" indent="0">
              <a:buNone/>
            </a:pPr>
            <a:r>
              <a:rPr lang="en-US" sz="2800" b="1" dirty="0" smtClean="0">
                <a:latin typeface="TheSans UHH" charset="0"/>
                <a:ea typeface="TheSans UHH" charset="0"/>
                <a:cs typeface="TheSans UHH" charset="0"/>
              </a:rPr>
              <a:t>Skip-gram algorithm: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Treat the target word and a neighboring context word as positive examples.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Randomly sample other words in the lexicon to get negative samples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logistic regression to train a classifier to distinguish those two cases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the weights as the </a:t>
            </a:r>
            <a:r>
              <a:rPr lang="en-US" dirty="0" err="1"/>
              <a:t>embeddings</a:t>
            </a:r>
            <a:endParaRPr lang="en-US" dirty="0"/>
          </a:p>
          <a:p>
            <a:endParaRPr lang="en-US" sz="2800" dirty="0" smtClean="0"/>
          </a:p>
          <a:p>
            <a:pPr lvl="1"/>
            <a:endParaRPr lang="en-US" sz="2600" dirty="0"/>
          </a:p>
          <a:p>
            <a:pPr lvl="1"/>
            <a:endParaRPr lang="ru-RU" sz="2600" dirty="0" smtClean="0"/>
          </a:p>
          <a:p>
            <a:pPr lvl="1"/>
            <a:endParaRPr lang="ru-RU" sz="2600" dirty="0"/>
          </a:p>
          <a:p>
            <a:pPr marL="252000" lvl="1" indent="0">
              <a:buNone/>
            </a:pPr>
            <a:endParaRPr lang="en-US" sz="2600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82524"/>
            <a:ext cx="5892800" cy="778297"/>
          </a:xfrm>
        </p:spPr>
        <p:txBody>
          <a:bodyPr/>
          <a:lstStyle/>
          <a:p>
            <a:r>
              <a:rPr lang="en-US" dirty="0"/>
              <a:t>Word2Vec: </a:t>
            </a:r>
            <a:r>
              <a:rPr lang="en-US" b="1" dirty="0"/>
              <a:t>Skip-Gram</a:t>
            </a:r>
            <a:r>
              <a:rPr lang="en-US" dirty="0"/>
              <a:t> Task</a:t>
            </a:r>
          </a:p>
        </p:txBody>
      </p:sp>
      <p:sp>
        <p:nvSpPr>
          <p:cNvPr id="6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296904" y="6442393"/>
            <a:ext cx="1389896" cy="365125"/>
          </a:xfrm>
        </p:spPr>
        <p:txBody>
          <a:bodyPr/>
          <a:lstStyle/>
          <a:p>
            <a:fld id="{43F0430C-3290-2846-9C5E-237D45BC81A9}" type="slidenum">
              <a:rPr lang="de-DE" smtClean="0"/>
              <a:pPr/>
              <a:t>59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3854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816" y="180188"/>
            <a:ext cx="5892800" cy="778297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category depends on the context! If there is food in it, it’s a bowl</a:t>
            </a: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215" y="1548702"/>
            <a:ext cx="7450877" cy="4820539"/>
          </a:xfrm>
        </p:spPr>
      </p:pic>
      <p:sp>
        <p:nvSpPr>
          <p:cNvPr id="7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8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296904" y="6442393"/>
            <a:ext cx="1389896" cy="365125"/>
          </a:xfrm>
        </p:spPr>
        <p:txBody>
          <a:bodyPr/>
          <a:lstStyle/>
          <a:p>
            <a:fld id="{43F0430C-3290-2846-9C5E-237D45BC81A9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7180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TheSans UHH" charset="0"/>
                <a:ea typeface="TheSans UHH" charset="0"/>
                <a:cs typeface="TheSans UHH" charset="0"/>
              </a:rPr>
              <a:t>Training sentence</a:t>
            </a:r>
            <a:r>
              <a:rPr lang="en-US" dirty="0"/>
              <a:t>: </a:t>
            </a:r>
            <a:r>
              <a:rPr lang="en-US" dirty="0" smtClean="0"/>
              <a:t>Assume </a:t>
            </a:r>
            <a:r>
              <a:rPr lang="en-US" dirty="0"/>
              <a:t>context words are those in +/- 2 word window</a:t>
            </a:r>
            <a:r>
              <a:rPr lang="en-US" dirty="0" smtClean="0"/>
              <a:t>.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... lemon, a </a:t>
            </a:r>
            <a:r>
              <a:rPr lang="en-US" dirty="0">
                <a:solidFill>
                  <a:srgbClr val="0000FF"/>
                </a:solidFill>
              </a:rPr>
              <a:t>tablespoon of </a:t>
            </a:r>
            <a:r>
              <a:rPr lang="en-US" b="1" dirty="0">
                <a:solidFill>
                  <a:srgbClr val="FF0066"/>
                </a:solidFill>
                <a:latin typeface="TheSans UHH" charset="0"/>
                <a:ea typeface="TheSans UHH" charset="0"/>
                <a:cs typeface="TheSans UHH" charset="0"/>
              </a:rPr>
              <a:t>apricot</a:t>
            </a:r>
            <a:r>
              <a:rPr lang="en-US" dirty="0">
                <a:solidFill>
                  <a:srgbClr val="0000FF"/>
                </a:solidFill>
              </a:rPr>
              <a:t> jam  </a:t>
            </a:r>
            <a:r>
              <a:rPr lang="en-US" dirty="0" smtClean="0">
                <a:solidFill>
                  <a:srgbClr val="0000FF"/>
                </a:solidFill>
              </a:rPr>
              <a:t>    </a:t>
            </a:r>
            <a:r>
              <a:rPr lang="en-US" dirty="0">
                <a:solidFill>
                  <a:srgbClr val="0000FF"/>
                </a:solidFill>
              </a:rPr>
              <a:t>a</a:t>
            </a:r>
            <a:r>
              <a:rPr lang="en-US" dirty="0"/>
              <a:t> 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pinch ...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                          </a:t>
            </a:r>
            <a:r>
              <a:rPr lang="en-US" dirty="0">
                <a:solidFill>
                  <a:srgbClr val="0000FF"/>
                </a:solidFill>
              </a:rPr>
              <a:t>c1            </a:t>
            </a:r>
            <a:r>
              <a:rPr lang="en-US" dirty="0" smtClean="0">
                <a:solidFill>
                  <a:srgbClr val="0000FF"/>
                </a:solidFill>
              </a:rPr>
              <a:t>  c2   </a:t>
            </a:r>
            <a:r>
              <a:rPr lang="en-US" dirty="0">
                <a:solidFill>
                  <a:srgbClr val="C00000"/>
                </a:solidFill>
              </a:rPr>
              <a:t>target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  </a:t>
            </a:r>
            <a:r>
              <a:rPr lang="en-US" dirty="0" smtClean="0">
                <a:solidFill>
                  <a:srgbClr val="0000FF"/>
                </a:solidFill>
              </a:rPr>
              <a:t>c3     c4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Given a tuple (</a:t>
            </a:r>
            <a:r>
              <a:rPr lang="en-US" dirty="0" err="1"/>
              <a:t>t,c</a:t>
            </a:r>
            <a:r>
              <a:rPr lang="en-US" dirty="0"/>
              <a:t>)  = target, </a:t>
            </a:r>
            <a:r>
              <a:rPr lang="en-US" dirty="0" smtClean="0"/>
              <a:t>context</a:t>
            </a:r>
          </a:p>
          <a:p>
            <a:pPr lvl="1"/>
            <a:r>
              <a:rPr lang="en-US" dirty="0" smtClean="0"/>
              <a:t>(</a:t>
            </a:r>
            <a:r>
              <a:rPr lang="en-US" dirty="0" smtClean="0">
                <a:solidFill>
                  <a:srgbClr val="C00000"/>
                </a:solidFill>
              </a:rPr>
              <a:t>apricot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00FF"/>
                </a:solidFill>
              </a:rPr>
              <a:t>jam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(</a:t>
            </a:r>
            <a:r>
              <a:rPr lang="en-US" dirty="0" smtClean="0">
                <a:solidFill>
                  <a:srgbClr val="C00000"/>
                </a:solidFill>
              </a:rPr>
              <a:t>apricot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rgbClr val="0000FF"/>
                </a:solidFill>
              </a:rPr>
              <a:t>aadvark</a:t>
            </a:r>
            <a:r>
              <a:rPr lang="en-US" dirty="0" smtClean="0"/>
              <a:t>)</a:t>
            </a:r>
          </a:p>
          <a:p>
            <a:pPr marL="2520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Return </a:t>
            </a:r>
            <a:r>
              <a:rPr lang="en-US" dirty="0"/>
              <a:t>probability that c is a real context word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	P</a:t>
            </a:r>
            <a:r>
              <a:rPr lang="en-US" dirty="0"/>
              <a:t>(+|</a:t>
            </a:r>
            <a:r>
              <a:rPr lang="en-US" dirty="0" err="1"/>
              <a:t>t,c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P</a:t>
            </a:r>
            <a:r>
              <a:rPr lang="en-US" dirty="0"/>
              <a:t>(−|</a:t>
            </a:r>
            <a:r>
              <a:rPr lang="en-US" dirty="0" err="1"/>
              <a:t>t,c</a:t>
            </a:r>
            <a:r>
              <a:rPr lang="en-US" dirty="0"/>
              <a:t>) = 1−P(+|</a:t>
            </a:r>
            <a:r>
              <a:rPr lang="en-US" dirty="0" err="1"/>
              <a:t>t,c</a:t>
            </a:r>
            <a:r>
              <a:rPr lang="en-US" dirty="0"/>
              <a:t>)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Skip-Gram Training Data</a:t>
            </a:r>
          </a:p>
        </p:txBody>
      </p:sp>
      <p:sp>
        <p:nvSpPr>
          <p:cNvPr id="6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296904" y="6442393"/>
            <a:ext cx="1389896" cy="365125"/>
          </a:xfrm>
        </p:spPr>
        <p:txBody>
          <a:bodyPr/>
          <a:lstStyle/>
          <a:p>
            <a:fld id="{43F0430C-3290-2846-9C5E-237D45BC81A9}" type="slidenum">
              <a:rPr lang="de-DE" smtClean="0"/>
              <a:pPr/>
              <a:t>60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4139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3200" dirty="0"/>
              <a:t>Intuition:</a:t>
            </a:r>
          </a:p>
          <a:p>
            <a:pPr lvl="1"/>
            <a:r>
              <a:rPr lang="en-US" sz="2800" dirty="0"/>
              <a:t>Words are likely to appear near similar words</a:t>
            </a:r>
          </a:p>
          <a:p>
            <a:pPr lvl="1"/>
            <a:r>
              <a:rPr lang="en-US" sz="2800" dirty="0"/>
              <a:t>Model similarity with dot-</a:t>
            </a:r>
            <a:r>
              <a:rPr lang="en-US" sz="2800" dirty="0" smtClean="0"/>
              <a:t>product</a:t>
            </a:r>
            <a:endParaRPr lang="en-US" sz="2800" dirty="0"/>
          </a:p>
          <a:p>
            <a:pPr lvl="1"/>
            <a:r>
              <a:rPr lang="en-US" sz="2800" dirty="0"/>
              <a:t>Similarity(</a:t>
            </a:r>
            <a:r>
              <a:rPr lang="en-US" sz="2800" dirty="0" err="1"/>
              <a:t>t,c</a:t>
            </a:r>
            <a:r>
              <a:rPr lang="en-US" sz="2800" dirty="0"/>
              <a:t>)  ∝ t</a:t>
            </a:r>
            <a:r>
              <a:rPr lang="en-US" sz="2800" baseline="-25000" dirty="0"/>
              <a:t> </a:t>
            </a:r>
            <a:r>
              <a:rPr lang="en-US" sz="2800" dirty="0"/>
              <a:t>∙ </a:t>
            </a:r>
            <a:r>
              <a:rPr lang="en-US" sz="2800" dirty="0" smtClean="0"/>
              <a:t>c</a:t>
            </a:r>
          </a:p>
          <a:p>
            <a:pPr lvl="1"/>
            <a:r>
              <a:rPr lang="en-US" sz="2800" dirty="0"/>
              <a:t>Turning dot product into a probability</a:t>
            </a:r>
          </a:p>
          <a:p>
            <a:pPr lvl="1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" y="570332"/>
            <a:ext cx="5892800" cy="778297"/>
          </a:xfrm>
        </p:spPr>
        <p:txBody>
          <a:bodyPr/>
          <a:lstStyle/>
          <a:p>
            <a:r>
              <a:rPr lang="en-US" dirty="0"/>
              <a:t>How to compute p(+|</a:t>
            </a:r>
            <a:r>
              <a:rPr lang="en-US" dirty="0" err="1"/>
              <a:t>t,c</a:t>
            </a:r>
            <a:r>
              <a:rPr lang="en-US" dirty="0"/>
              <a:t>)?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9DAD202-F263-B043-914F-F1E2C57549E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418" y="3905945"/>
            <a:ext cx="5435600" cy="2452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A50DA86-05DE-2347-A314-A71A84638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864" y="4467714"/>
            <a:ext cx="2761900" cy="1216551"/>
          </a:xfrm>
          <a:prstGeom prst="rect">
            <a:avLst/>
          </a:prstGeom>
        </p:spPr>
      </p:pic>
      <p:sp>
        <p:nvSpPr>
          <p:cNvPr id="8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296904" y="6442393"/>
            <a:ext cx="1389896" cy="365125"/>
          </a:xfrm>
        </p:spPr>
        <p:txBody>
          <a:bodyPr/>
          <a:lstStyle/>
          <a:p>
            <a:fld id="{43F0430C-3290-2846-9C5E-237D45BC81A9}" type="slidenum">
              <a:rPr lang="de-DE" smtClean="0"/>
              <a:pPr/>
              <a:t>61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4676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Computing probabilities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34AB5DA-2BE0-D74A-A52C-3AE8D7014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24" y="1946557"/>
            <a:ext cx="4183579" cy="14466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ADAD43D-7A4A-284E-AD5B-4724F13D2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331" y="2272291"/>
            <a:ext cx="4153343" cy="149520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8224" y="1645216"/>
            <a:ext cx="61959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heSans UHH" charset="0"/>
                <a:ea typeface="TheSans UHH" charset="0"/>
                <a:cs typeface="TheSans UHH" charset="0"/>
              </a:rPr>
              <a:t>Turning dot product into </a:t>
            </a:r>
            <a:r>
              <a:rPr lang="en-US" sz="2800" b="1">
                <a:latin typeface="TheSans UHH" charset="0"/>
                <a:ea typeface="TheSans UHH" charset="0"/>
                <a:cs typeface="TheSans UHH" charset="0"/>
              </a:rPr>
              <a:t>a </a:t>
            </a:r>
            <a:r>
              <a:rPr lang="en-US" sz="2800" b="1" smtClean="0">
                <a:latin typeface="TheSans UHH" charset="0"/>
                <a:ea typeface="TheSans UHH" charset="0"/>
                <a:cs typeface="TheSans UHH" charset="0"/>
              </a:rPr>
              <a:t>probability:</a:t>
            </a:r>
            <a:endParaRPr lang="en-US" sz="2800" b="1" dirty="0">
              <a:latin typeface="TheSans UHH" charset="0"/>
              <a:ea typeface="TheSans UHH" charset="0"/>
              <a:cs typeface="TheSans UHH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8224" y="4194428"/>
            <a:ext cx="69349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latin typeface="TheSans UHH" charset="0"/>
                <a:ea typeface="TheSans UHH" charset="0"/>
                <a:cs typeface="TheSans UHH" charset="0"/>
              </a:rPr>
              <a:t>Assume </a:t>
            </a:r>
            <a:r>
              <a:rPr lang="en-US" sz="2800" b="1" dirty="0">
                <a:latin typeface="TheSans UHH" charset="0"/>
                <a:ea typeface="TheSans UHH" charset="0"/>
                <a:cs typeface="TheSans UHH" charset="0"/>
              </a:rPr>
              <a:t>all context words are </a:t>
            </a:r>
            <a:r>
              <a:rPr lang="en-US" sz="2800" b="1" dirty="0" smtClean="0">
                <a:latin typeface="TheSans UHH" charset="0"/>
                <a:ea typeface="TheSans UHH" charset="0"/>
                <a:cs typeface="TheSans UHH" charset="0"/>
              </a:rPr>
              <a:t>independent:</a:t>
            </a:r>
            <a:endParaRPr lang="en-US" sz="2800" b="1" dirty="0">
              <a:latin typeface="TheSans UHH" charset="0"/>
              <a:ea typeface="TheSans UHH" charset="0"/>
              <a:cs typeface="TheSans UHH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59" y="4919335"/>
            <a:ext cx="4204517" cy="9551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8848" y="4846183"/>
            <a:ext cx="4527257" cy="987204"/>
          </a:xfrm>
          <a:prstGeom prst="rect">
            <a:avLst/>
          </a:prstGeom>
        </p:spPr>
      </p:pic>
      <p:sp>
        <p:nvSpPr>
          <p:cNvPr id="12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13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296904" y="6442393"/>
            <a:ext cx="1389896" cy="365125"/>
          </a:xfrm>
        </p:spPr>
        <p:txBody>
          <a:bodyPr/>
          <a:lstStyle/>
          <a:p>
            <a:fld id="{43F0430C-3290-2846-9C5E-237D45BC81A9}" type="slidenum">
              <a:rPr lang="de-DE" smtClean="0"/>
              <a:pPr/>
              <a:t>62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6885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TheSans UHH" charset="0"/>
                <a:ea typeface="TheSans UHH" charset="0"/>
                <a:cs typeface="TheSans UHH" charset="0"/>
              </a:rPr>
              <a:t>Training sentence</a:t>
            </a:r>
            <a:r>
              <a:rPr lang="en-US" dirty="0"/>
              <a:t>: </a:t>
            </a:r>
            <a:r>
              <a:rPr lang="en-US" dirty="0" smtClean="0"/>
              <a:t>Assume </a:t>
            </a:r>
            <a:r>
              <a:rPr lang="en-US" dirty="0"/>
              <a:t>context words are those in +/- 2 word window.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... lemon, a </a:t>
            </a:r>
            <a:r>
              <a:rPr lang="en-US" dirty="0">
                <a:solidFill>
                  <a:srgbClr val="0000FF"/>
                </a:solidFill>
              </a:rPr>
              <a:t>tablespoon of </a:t>
            </a:r>
            <a:r>
              <a:rPr lang="en-US" b="1" dirty="0">
                <a:solidFill>
                  <a:srgbClr val="FF0066"/>
                </a:solidFill>
                <a:latin typeface="TheSans UHH" charset="0"/>
                <a:ea typeface="TheSans UHH" charset="0"/>
                <a:cs typeface="TheSans UHH" charset="0"/>
              </a:rPr>
              <a:t>apricot</a:t>
            </a:r>
            <a:r>
              <a:rPr lang="en-US" dirty="0">
                <a:solidFill>
                  <a:srgbClr val="0000FF"/>
                </a:solidFill>
              </a:rPr>
              <a:t> jam   </a:t>
            </a:r>
            <a:r>
              <a:rPr lang="en-US" dirty="0" smtClean="0">
                <a:solidFill>
                  <a:srgbClr val="0000FF"/>
                </a:solidFill>
              </a:rPr>
              <a:t>  a</a:t>
            </a:r>
            <a:r>
              <a:rPr lang="en-US" dirty="0" smtClean="0"/>
              <a:t> 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pinch ...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                      </a:t>
            </a:r>
            <a:r>
              <a:rPr lang="en-US" dirty="0">
                <a:solidFill>
                  <a:srgbClr val="0000FF"/>
                </a:solidFill>
              </a:rPr>
              <a:t>c1              c2   </a:t>
            </a:r>
            <a:r>
              <a:rPr lang="en-US" dirty="0">
                <a:solidFill>
                  <a:srgbClr val="C00000"/>
                </a:solidFill>
              </a:rPr>
              <a:t>target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    </a:t>
            </a:r>
            <a:r>
              <a:rPr lang="en-US" dirty="0">
                <a:solidFill>
                  <a:srgbClr val="0000FF"/>
                </a:solidFill>
              </a:rPr>
              <a:t>c3     c4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9392" y="533756"/>
            <a:ext cx="5892800" cy="778297"/>
          </a:xfrm>
        </p:spPr>
        <p:txBody>
          <a:bodyPr/>
          <a:lstStyle/>
          <a:p>
            <a:r>
              <a:rPr lang="en-US" dirty="0" smtClean="0"/>
              <a:t>Skip-gram training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lc="http://schemas.openxmlformats.org/drawingml/2006/lockedCanvas" xmlns:a16="http://schemas.microsoft.com/office/drawing/2014/main" xmlns="" id="{E7A3BE19-49A1-6941-8FD0-DC7760DB8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33" y="3810000"/>
            <a:ext cx="2917658" cy="2463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lc="http://schemas.openxmlformats.org/drawingml/2006/lockedCanvas" xmlns:a16="http://schemas.microsoft.com/office/drawing/2014/main" xmlns="" id="{6D07A3C9-AE98-1E41-8F56-6A11C1C56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048" y="3810000"/>
            <a:ext cx="4495800" cy="2342881"/>
          </a:xfrm>
          <a:prstGeom prst="rect">
            <a:avLst/>
          </a:prstGeom>
        </p:spPr>
      </p:pic>
      <p:sp>
        <p:nvSpPr>
          <p:cNvPr id="10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11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296904" y="6442393"/>
            <a:ext cx="1389896" cy="365125"/>
          </a:xfrm>
        </p:spPr>
        <p:txBody>
          <a:bodyPr/>
          <a:lstStyle/>
          <a:p>
            <a:fld id="{43F0430C-3290-2846-9C5E-237D45BC81A9}" type="slidenum">
              <a:rPr lang="de-DE" smtClean="0"/>
              <a:pPr/>
              <a:t>63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1677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/>
              <a:t>Need to prevent that all words get the same vector.</a:t>
            </a:r>
          </a:p>
          <a:p>
            <a:r>
              <a:rPr lang="en-US" dirty="0"/>
              <a:t>For each observed word-context pair, also ‘observe’ random contexts</a:t>
            </a:r>
          </a:p>
          <a:p>
            <a:r>
              <a:rPr lang="en-US" dirty="0"/>
              <a:t>change objective function to assign a low probability to random contexts and high probability to real </a:t>
            </a:r>
            <a:r>
              <a:rPr lang="en-US" dirty="0" smtClean="0"/>
              <a:t>observations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Could </a:t>
            </a:r>
            <a:r>
              <a:rPr lang="en-US" dirty="0"/>
              <a:t>pick w according to their unigram frequency P(w)</a:t>
            </a:r>
          </a:p>
          <a:p>
            <a:r>
              <a:rPr lang="en-US" dirty="0"/>
              <a:t>More common to chosen then according to p</a:t>
            </a:r>
            <a:r>
              <a:rPr lang="en-US" baseline="-25000" dirty="0"/>
              <a:t>α</a:t>
            </a:r>
            <a:r>
              <a:rPr lang="en-US" dirty="0"/>
              <a:t>(w)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α= </a:t>
            </a:r>
            <a:r>
              <a:rPr lang="en-US" dirty="0" smtClean="0"/>
              <a:t>0.75 </a:t>
            </a:r>
            <a:r>
              <a:rPr lang="en-US" dirty="0"/>
              <a:t>works well because it gives rare noise words slightly higher </a:t>
            </a:r>
            <a:r>
              <a:rPr lang="en-US" dirty="0" smtClean="0"/>
              <a:t>probability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Negative Sampling: </a:t>
            </a:r>
            <a:br>
              <a:rPr lang="en-US" dirty="0" smtClean="0"/>
            </a:br>
            <a:r>
              <a:rPr lang="en-US" dirty="0" smtClean="0"/>
              <a:t>Choosing </a:t>
            </a:r>
            <a:r>
              <a:rPr lang="en-US" dirty="0"/>
              <a:t>noise words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1C81F38-C70B-9541-B5D3-1BA59515C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719" y="4468549"/>
            <a:ext cx="3577281" cy="1225550"/>
          </a:xfrm>
          <a:prstGeom prst="rect">
            <a:avLst/>
          </a:prstGeom>
        </p:spPr>
      </p:pic>
      <p:sp>
        <p:nvSpPr>
          <p:cNvPr id="7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8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296904" y="6442393"/>
            <a:ext cx="1389896" cy="365125"/>
          </a:xfrm>
        </p:spPr>
        <p:txBody>
          <a:bodyPr/>
          <a:lstStyle/>
          <a:p>
            <a:fld id="{43F0430C-3290-2846-9C5E-237D45BC81A9}" type="slidenum">
              <a:rPr lang="de-DE" smtClean="0"/>
              <a:pPr/>
              <a:t>64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4608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We want to maximize</a:t>
            </a:r>
            <a:r>
              <a:rPr lang="mr-IN" dirty="0" smtClean="0"/>
              <a:t>…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Maximize the + label for the pairs from the positive training data, and the </a:t>
            </a:r>
            <a:r>
              <a:rPr lang="mr-IN" dirty="0"/>
              <a:t>–</a:t>
            </a:r>
            <a:r>
              <a:rPr lang="en-US" dirty="0"/>
              <a:t> label for </a:t>
            </a:r>
            <a:r>
              <a:rPr lang="en-US" dirty="0" smtClean="0"/>
              <a:t>the negative samples.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Objective function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122" y="2207667"/>
            <a:ext cx="5178814" cy="7265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F01C6EE-7383-9347-A64E-8AE159FFE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165" y="3883121"/>
            <a:ext cx="4592739" cy="2474976"/>
          </a:xfrm>
          <a:prstGeom prst="rect">
            <a:avLst/>
          </a:prstGeom>
        </p:spPr>
      </p:pic>
      <p:sp>
        <p:nvSpPr>
          <p:cNvPr id="8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296904" y="6442393"/>
            <a:ext cx="1389896" cy="365125"/>
          </a:xfrm>
        </p:spPr>
        <p:txBody>
          <a:bodyPr/>
          <a:lstStyle/>
          <a:p>
            <a:fld id="{43F0430C-3290-2846-9C5E-237D45BC81A9}" type="slidenum">
              <a:rPr lang="de-DE" smtClean="0"/>
              <a:pPr/>
              <a:t>65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2467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4" y="0"/>
            <a:ext cx="6626225" cy="838200"/>
          </a:xfrm>
        </p:spPr>
        <p:txBody>
          <a:bodyPr/>
          <a:lstStyle/>
          <a:p>
            <a:pPr algn="l"/>
            <a:r>
              <a:rPr lang="en-US" dirty="0" smtClean="0"/>
              <a:t>Embeddings: </a:t>
            </a:r>
            <a:br>
              <a:rPr lang="en-US" dirty="0" smtClean="0"/>
            </a:br>
            <a:r>
              <a:rPr lang="en-US" sz="3200" dirty="0" smtClean="0"/>
              <a:t>weights to/from projection layer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4380923"/>
            <a:ext cx="8640763" cy="1059681"/>
          </a:xfrm>
        </p:spPr>
        <p:txBody>
          <a:bodyPr/>
          <a:lstStyle/>
          <a:p>
            <a:r>
              <a:rPr lang="en-US" sz="2400" dirty="0" smtClean="0"/>
              <a:t>Example: simple continuous BOW bigram model</a:t>
            </a:r>
          </a:p>
          <a:p>
            <a:r>
              <a:rPr lang="en-US" sz="2400" dirty="0" smtClean="0"/>
              <a:t>W</a:t>
            </a:r>
            <a:r>
              <a:rPr lang="en-US" sz="2400" baseline="-25000" dirty="0" smtClean="0"/>
              <a:t>in </a:t>
            </a:r>
            <a:r>
              <a:rPr lang="en-US" sz="2400" dirty="0" smtClean="0"/>
              <a:t>and </a:t>
            </a:r>
            <a:r>
              <a:rPr lang="en-US" sz="2400" dirty="0" err="1" smtClean="0"/>
              <a:t>W</a:t>
            </a:r>
            <a:r>
              <a:rPr lang="en-US" sz="2400" baseline="-25000" dirty="0" err="1" smtClean="0"/>
              <a:t>out</a:t>
            </a:r>
            <a:r>
              <a:rPr lang="en-US" sz="2400" baseline="30000" dirty="0" err="1" smtClean="0"/>
              <a:t>T</a:t>
            </a:r>
            <a:r>
              <a:rPr lang="en-US" sz="2400" dirty="0" smtClean="0"/>
              <a:t>: V x N matrices</a:t>
            </a:r>
          </a:p>
          <a:p>
            <a:r>
              <a:rPr lang="en-US" sz="2400" dirty="0" smtClean="0"/>
              <a:t>every word is embedded in N dimensions, which is the size of the hidden layer </a:t>
            </a:r>
          </a:p>
          <a:p>
            <a:r>
              <a:rPr lang="en-US" sz="2400" dirty="0" smtClean="0"/>
              <a:t>Note: embeddings for words and contexts differ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66</a:t>
            </a:fld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5991" y="1513556"/>
            <a:ext cx="5541058" cy="29420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12807" y="3335630"/>
            <a:ext cx="541918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000" dirty="0"/>
              <a:t>W</a:t>
            </a:r>
            <a:r>
              <a:rPr lang="en-US" sz="2000" baseline="-25000" dirty="0"/>
              <a:t>in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4546003" y="3335630"/>
            <a:ext cx="650121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000" dirty="0" err="1" smtClean="0"/>
              <a:t>W</a:t>
            </a:r>
            <a:r>
              <a:rPr lang="en-US" sz="2000" baseline="-25000" dirty="0" err="1" smtClean="0"/>
              <a:t>out</a:t>
            </a:r>
            <a:endParaRPr lang="en-US" sz="2000" dirty="0"/>
          </a:p>
        </p:txBody>
      </p:sp>
      <p:sp>
        <p:nvSpPr>
          <p:cNvPr id="8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2690940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VaRiants</a:t>
            </a:r>
            <a:r>
              <a:rPr lang="en-US" dirty="0" smtClean="0"/>
              <a:t> of Word2Vec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 smtClean="0">
                <a:latin typeface="TheSans UHH Regular"/>
                <a:cs typeface="TheSans UHH Regular"/>
              </a:rPr>
              <a:t>subsampling of frequent words (not informative contexts)</a:t>
            </a:r>
          </a:p>
          <a:p>
            <a:r>
              <a:rPr lang="en-US" sz="2200" dirty="0" smtClean="0">
                <a:latin typeface="TheSans UHH Regular"/>
                <a:cs typeface="TheSans UHH Regular"/>
              </a:rPr>
              <a:t>rare-word pruning</a:t>
            </a:r>
          </a:p>
          <a:p>
            <a:r>
              <a:rPr lang="en-US" sz="2200" dirty="0" smtClean="0">
                <a:latin typeface="TheSans UHH Regular"/>
                <a:cs typeface="TheSans UHH Regular"/>
              </a:rPr>
              <a:t>dynamic window size</a:t>
            </a:r>
          </a:p>
          <a:p>
            <a:r>
              <a:rPr lang="en-US" sz="2200" dirty="0" smtClean="0">
                <a:latin typeface="TheSans UHH Regular"/>
                <a:cs typeface="TheSans UHH Regular"/>
              </a:rPr>
              <a:t>hierarchical </a:t>
            </a:r>
            <a:r>
              <a:rPr lang="en-US" sz="2200" dirty="0" err="1" smtClean="0">
                <a:latin typeface="TheSans UHH Regular"/>
                <a:cs typeface="TheSans UHH Regular"/>
              </a:rPr>
              <a:t>softmax</a:t>
            </a:r>
            <a:r>
              <a:rPr lang="en-US" sz="2200" dirty="0" smtClean="0">
                <a:latin typeface="TheSans UHH Regular"/>
                <a:cs typeface="TheSans UHH Regular"/>
              </a:rPr>
              <a:t> (speedup) </a:t>
            </a:r>
          </a:p>
          <a:p>
            <a:endParaRPr lang="en-US" sz="2200" dirty="0" smtClean="0">
              <a:latin typeface="TheSans UHH Regular"/>
              <a:cs typeface="TheSans UHH Regular"/>
            </a:endParaRPr>
          </a:p>
          <a:p>
            <a:endParaRPr lang="en-US" sz="2200" dirty="0" smtClean="0">
              <a:latin typeface="TheSans UHH Regular"/>
              <a:cs typeface="TheSans UHH Regular"/>
            </a:endParaRPr>
          </a:p>
          <a:p>
            <a:endParaRPr lang="en-US" sz="2200" dirty="0">
              <a:latin typeface="TheSans UHH Regular"/>
              <a:cs typeface="TheSans UHH 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67</a:t>
            </a:fld>
            <a:endParaRPr lang="de-DE" dirty="0"/>
          </a:p>
        </p:txBody>
      </p:sp>
      <p:sp>
        <p:nvSpPr>
          <p:cNvPr id="5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3939201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68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99836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357" y="204853"/>
            <a:ext cx="6877050" cy="838200"/>
          </a:xfrm>
        </p:spPr>
        <p:txBody>
          <a:bodyPr/>
          <a:lstStyle/>
          <a:p>
            <a:pPr algn="l"/>
            <a:r>
              <a:rPr lang="en-US" sz="3200" dirty="0" smtClean="0"/>
              <a:t>Vector Algebra </a:t>
            </a:r>
            <a:br>
              <a:rPr lang="en-US" sz="3200" dirty="0" smtClean="0"/>
            </a:br>
            <a:r>
              <a:rPr lang="en-US" sz="3200" dirty="0" smtClean="0"/>
              <a:t>for Analogy Questions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6" y="1621021"/>
            <a:ext cx="4533356" cy="4760730"/>
          </a:xfrm>
        </p:spPr>
        <p:txBody>
          <a:bodyPr/>
          <a:lstStyle/>
          <a:p>
            <a:r>
              <a:rPr lang="en-US" sz="2400" dirty="0" smtClean="0"/>
              <a:t>Observation: words in the same relation have similar vector differences</a:t>
            </a:r>
          </a:p>
          <a:p>
            <a:r>
              <a:rPr lang="en-US" sz="2400" dirty="0" smtClean="0"/>
              <a:t>Syntactic analogy </a:t>
            </a:r>
            <a:r>
              <a:rPr lang="en-US" sz="2400" dirty="0"/>
              <a:t>questions: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“</a:t>
            </a:r>
            <a:r>
              <a:rPr lang="en-US" sz="2400" dirty="0"/>
              <a:t>a is to b as c is to ...</a:t>
            </a:r>
            <a:r>
              <a:rPr lang="en-US" sz="2400" dirty="0" smtClean="0"/>
              <a:t>”   </a:t>
            </a:r>
            <a:br>
              <a:rPr lang="en-US" sz="2400" dirty="0" smtClean="0"/>
            </a:br>
            <a:r>
              <a:rPr lang="en-US" sz="2400" dirty="0" smtClean="0"/>
              <a:t>(rough is to rougher as </a:t>
            </a:r>
            <a:br>
              <a:rPr lang="en-US" sz="2400" dirty="0" smtClean="0"/>
            </a:br>
            <a:r>
              <a:rPr lang="en-US" sz="2400" dirty="0" smtClean="0"/>
              <a:t>tough is to ...)</a:t>
            </a:r>
            <a:endParaRPr lang="en-US" sz="2400" dirty="0"/>
          </a:p>
          <a:p>
            <a:r>
              <a:rPr lang="en-US" sz="2400" dirty="0" smtClean="0"/>
              <a:t>This is a wildly overestimated feature: the same semantic relation has DIFFERENT directions in subspaces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69</a:t>
            </a:fld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481" y="-4612"/>
            <a:ext cx="4499519" cy="16256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6827" y="3807473"/>
            <a:ext cx="3631160" cy="231656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0825" y="6133779"/>
            <a:ext cx="857171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/>
              <a:t>Mikolov</a:t>
            </a:r>
            <a:r>
              <a:rPr lang="en-US" sz="1000" dirty="0"/>
              <a:t>, T., </a:t>
            </a:r>
            <a:r>
              <a:rPr lang="en-US" sz="1000" dirty="0" err="1"/>
              <a:t>Yih</a:t>
            </a:r>
            <a:r>
              <a:rPr lang="en-US" sz="1000" dirty="0"/>
              <a:t>, W., Zweig, G. (2013): Linguistic Regularities in Continuous Space Word Representations. Proc. HLT-NAACL '13, pp. 746-751</a:t>
            </a:r>
          </a:p>
        </p:txBody>
      </p:sp>
      <p:sp>
        <p:nvSpPr>
          <p:cNvPr id="8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4181" y="1721293"/>
            <a:ext cx="4359819" cy="190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415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457200" y="1625600"/>
            <a:ext cx="6839704" cy="4648200"/>
          </a:xfrm>
        </p:spPr>
        <p:txBody>
          <a:bodyPr/>
          <a:lstStyle/>
          <a:p>
            <a:pPr marL="252000" lvl="1">
              <a:buClr>
                <a:schemeClr val="tx1"/>
              </a:buClr>
              <a:buSzTx/>
            </a:pPr>
            <a:r>
              <a:rPr lang="en-US" sz="3100" dirty="0"/>
              <a:t>Ludwig Wittgenstein (1945</a:t>
            </a:r>
            <a:r>
              <a:rPr lang="en-US" sz="3100" dirty="0" smtClean="0"/>
              <a:t>): “</a:t>
            </a:r>
            <a:r>
              <a:rPr lang="en-US" sz="3100" b="1" dirty="0" smtClean="0">
                <a:latin typeface="TheSans UHH" charset="0"/>
                <a:ea typeface="TheSans UHH" charset="0"/>
                <a:cs typeface="TheSans UHH" charset="0"/>
              </a:rPr>
              <a:t>The </a:t>
            </a:r>
            <a:r>
              <a:rPr lang="en-US" sz="3100" b="1" dirty="0">
                <a:latin typeface="TheSans UHH" charset="0"/>
                <a:ea typeface="TheSans UHH" charset="0"/>
                <a:cs typeface="TheSans UHH" charset="0"/>
              </a:rPr>
              <a:t>meaning of a word is its use in the </a:t>
            </a:r>
            <a:r>
              <a:rPr lang="en-US" sz="3100" b="1" dirty="0" smtClean="0">
                <a:latin typeface="TheSans UHH" charset="0"/>
                <a:ea typeface="TheSans UHH" charset="0"/>
                <a:cs typeface="TheSans UHH" charset="0"/>
              </a:rPr>
              <a:t>language</a:t>
            </a:r>
            <a:r>
              <a:rPr lang="en-US" sz="3100" dirty="0" smtClean="0"/>
              <a:t>”</a:t>
            </a:r>
          </a:p>
          <a:p>
            <a:pPr marL="252000" lvl="1">
              <a:buClr>
                <a:schemeClr val="tx1"/>
              </a:buClr>
              <a:buSzTx/>
            </a:pPr>
            <a:endParaRPr lang="en-US" sz="3100" dirty="0" smtClean="0"/>
          </a:p>
          <a:p>
            <a:pPr marL="252000" lvl="1">
              <a:buClr>
                <a:schemeClr val="tx1"/>
              </a:buClr>
              <a:buSzTx/>
            </a:pPr>
            <a:r>
              <a:rPr lang="en-US" sz="3100" dirty="0" err="1"/>
              <a:t>Zellig</a:t>
            </a:r>
            <a:r>
              <a:rPr lang="en-US" sz="3100" dirty="0"/>
              <a:t> Harris (1954): </a:t>
            </a:r>
            <a:r>
              <a:rPr lang="en-US" sz="3100" dirty="0" smtClean="0"/>
              <a:t>“</a:t>
            </a:r>
            <a:r>
              <a:rPr lang="en-US" sz="3100" b="1" dirty="0" smtClean="0">
                <a:latin typeface="TheSans UHH" charset="0"/>
                <a:ea typeface="TheSans UHH" charset="0"/>
                <a:cs typeface="TheSans UHH" charset="0"/>
              </a:rPr>
              <a:t>If </a:t>
            </a:r>
            <a:r>
              <a:rPr lang="en-US" sz="3100" b="1" dirty="0">
                <a:latin typeface="TheSans UHH" charset="0"/>
                <a:ea typeface="TheSans UHH" charset="0"/>
                <a:cs typeface="TheSans UHH" charset="0"/>
              </a:rPr>
              <a:t>A and B have almost identical environments we say that they are </a:t>
            </a:r>
            <a:r>
              <a:rPr lang="en-US" sz="3100" b="1" dirty="0" smtClean="0">
                <a:latin typeface="TheSans UHH" charset="0"/>
                <a:ea typeface="TheSans UHH" charset="0"/>
                <a:cs typeface="TheSans UHH" charset="0"/>
              </a:rPr>
              <a:t>synonyms</a:t>
            </a:r>
            <a:r>
              <a:rPr lang="en-US" sz="3100" dirty="0" smtClean="0"/>
              <a:t>”</a:t>
            </a:r>
          </a:p>
          <a:p>
            <a:pPr marL="252000" lvl="1">
              <a:buClr>
                <a:schemeClr val="tx1"/>
              </a:buClr>
              <a:buSzTx/>
            </a:pPr>
            <a:endParaRPr lang="en-US" sz="3100" dirty="0"/>
          </a:p>
          <a:p>
            <a:pPr marL="252000" lvl="1">
              <a:buClr>
                <a:schemeClr val="tx1"/>
              </a:buClr>
              <a:buSzTx/>
            </a:pPr>
            <a:r>
              <a:rPr lang="en-US" sz="3100" dirty="0" smtClean="0"/>
              <a:t>John Firth (1957): “</a:t>
            </a:r>
            <a:r>
              <a:rPr lang="en-US" sz="3100" b="1" dirty="0" smtClean="0">
                <a:latin typeface="TheSans UHH" charset="0"/>
                <a:ea typeface="TheSans UHH" charset="0"/>
                <a:cs typeface="TheSans UHH" charset="0"/>
              </a:rPr>
              <a:t>You shall know the word by the company it keeps.</a:t>
            </a:r>
            <a:r>
              <a:rPr lang="en-US" sz="3100" dirty="0" smtClean="0"/>
              <a:t>” </a:t>
            </a:r>
          </a:p>
          <a:p>
            <a:pPr marL="252000" lvl="1">
              <a:buClr>
                <a:schemeClr val="tx1"/>
              </a:buClr>
              <a:buSzTx/>
            </a:pPr>
            <a:endParaRPr lang="en-US" sz="3100" dirty="0"/>
          </a:p>
          <a:p>
            <a:endParaRPr lang="en-US" sz="31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“data-driven approach” to derivation of word meaning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6891" y="1625600"/>
            <a:ext cx="945317" cy="13834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6891" y="3265996"/>
            <a:ext cx="945317" cy="13030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6891" y="4917095"/>
            <a:ext cx="945317" cy="1356705"/>
          </a:xfrm>
          <a:prstGeom prst="rect">
            <a:avLst/>
          </a:prstGeom>
        </p:spPr>
      </p:pic>
      <p:sp>
        <p:nvSpPr>
          <p:cNvPr id="10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11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296904" y="6442393"/>
            <a:ext cx="1389896" cy="365125"/>
          </a:xfrm>
        </p:spPr>
        <p:txBody>
          <a:bodyPr/>
          <a:lstStyle/>
          <a:p>
            <a:fld id="{43F0430C-3290-2846-9C5E-237D45BC81A9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2242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Count or Predict?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Much previous debate why prediction-based models seem to perform better than count-based models</a:t>
            </a:r>
          </a:p>
          <a:p>
            <a:r>
              <a:rPr lang="en-US" sz="2400" dirty="0" smtClean="0"/>
              <a:t>In reality, they are the same, as shown by Levy &amp; Goldberg (2014):</a:t>
            </a:r>
          </a:p>
          <a:p>
            <a:pPr lvl="1"/>
            <a:r>
              <a:rPr lang="en-US" sz="2000" dirty="0" smtClean="0"/>
              <a:t>Skip-gram negative sampling performs implicit matrix factorization with PMI weighting</a:t>
            </a:r>
          </a:p>
          <a:p>
            <a:pPr lvl="1"/>
            <a:r>
              <a:rPr lang="en-US" sz="2000" dirty="0" smtClean="0"/>
              <a:t>This is equivalent to an approximation of SVD, shifted by a global constant</a:t>
            </a:r>
          </a:p>
          <a:p>
            <a:r>
              <a:rPr lang="en-US" sz="2400" dirty="0" smtClean="0"/>
              <a:t>Advances on tasks largely attributed to more parameter tuning</a:t>
            </a:r>
            <a:endParaRPr lang="en-US" sz="2400" dirty="0"/>
          </a:p>
          <a:p>
            <a:pPr marL="0" indent="0" algn="ctr">
              <a:buNone/>
            </a:pPr>
            <a:r>
              <a:rPr lang="en-US" sz="2000" i="1" dirty="0"/>
              <a:t>”If you want to get good results, you should tune your </a:t>
            </a:r>
            <a:r>
              <a:rPr lang="en-US" sz="2000" i="1" dirty="0" err="1"/>
              <a:t>hyperparameters</a:t>
            </a:r>
            <a:r>
              <a:rPr lang="en-US" sz="2000" i="1" dirty="0"/>
              <a:t>. And if you want to make good science, don’t forget to tune your baselines’ </a:t>
            </a:r>
            <a:r>
              <a:rPr lang="en-US" sz="2000" i="1" dirty="0" err="1"/>
              <a:t>hyperparameters</a:t>
            </a:r>
            <a:r>
              <a:rPr lang="en-US" sz="2000" i="1" dirty="0"/>
              <a:t> too!” </a:t>
            </a:r>
            <a:r>
              <a:rPr lang="en-US" sz="2000" i="1" dirty="0" smtClean="0"/>
              <a:t/>
            </a:r>
            <a:br>
              <a:rPr lang="en-US" sz="2000" i="1" dirty="0" smtClean="0"/>
            </a:br>
            <a:r>
              <a:rPr lang="en-US" sz="2000" i="1" dirty="0" smtClean="0"/>
              <a:t>- </a:t>
            </a:r>
            <a:r>
              <a:rPr lang="en-US" sz="2000" i="1" dirty="0"/>
              <a:t>Omer Levy, pers. communication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70</a:t>
            </a:fld>
            <a:endParaRPr lang="de-DE" dirty="0"/>
          </a:p>
        </p:txBody>
      </p:sp>
      <p:sp>
        <p:nvSpPr>
          <p:cNvPr id="5" name="Rectangle 4"/>
          <p:cNvSpPr/>
          <p:nvPr/>
        </p:nvSpPr>
        <p:spPr>
          <a:xfrm>
            <a:off x="128619" y="6135529"/>
            <a:ext cx="855818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Levy, O. and Goldberg, Y. (2014): Neural word embedding as implicit matrix factorization. Advances in neural information processing systems, pp. 2177-2185</a:t>
            </a:r>
          </a:p>
        </p:txBody>
      </p:sp>
      <p:sp>
        <p:nvSpPr>
          <p:cNvPr id="6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2775937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CurrEnt</a:t>
            </a:r>
            <a:r>
              <a:rPr lang="en-US" dirty="0" smtClean="0"/>
              <a:t>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592263"/>
            <a:ext cx="8893175" cy="4789487"/>
          </a:xfrm>
        </p:spPr>
        <p:txBody>
          <a:bodyPr/>
          <a:lstStyle/>
          <a:p>
            <a:r>
              <a:rPr lang="en-US" sz="2200" dirty="0" smtClean="0">
                <a:latin typeface="TheSans UHH Regular"/>
                <a:cs typeface="TheSans UHH Regular"/>
              </a:rPr>
              <a:t>Better address OOV problems: use character-n-gram-based models, e.g. </a:t>
            </a:r>
            <a:r>
              <a:rPr lang="en-US" sz="2200" dirty="0" err="1" smtClean="0">
                <a:latin typeface="TheSans UHH Regular"/>
                <a:cs typeface="TheSans UHH Regular"/>
              </a:rPr>
              <a:t>fasttext</a:t>
            </a:r>
            <a:r>
              <a:rPr lang="en-US" sz="2200" dirty="0">
                <a:latin typeface="TheSans UHH Regular"/>
                <a:cs typeface="TheSans UHH Regular"/>
              </a:rPr>
              <a:t> </a:t>
            </a:r>
            <a:r>
              <a:rPr lang="en-US" sz="2200" dirty="0" smtClean="0">
                <a:latin typeface="TheSans UHH Regular"/>
                <a:cs typeface="TheSans UHH Regular"/>
                <a:hlinkClick r:id="rId2"/>
              </a:rPr>
              <a:t>https</a:t>
            </a:r>
            <a:r>
              <a:rPr lang="en-US" sz="2200" dirty="0">
                <a:latin typeface="TheSans UHH Regular"/>
                <a:cs typeface="TheSans UHH Regular"/>
                <a:hlinkClick r:id="rId2"/>
              </a:rPr>
              <a:t>://github.com/facebookresearch/</a:t>
            </a:r>
            <a:r>
              <a:rPr lang="en-US" sz="2200" dirty="0" smtClean="0">
                <a:latin typeface="TheSans UHH Regular"/>
                <a:cs typeface="TheSans UHH Regular"/>
                <a:hlinkClick r:id="rId2"/>
              </a:rPr>
              <a:t>fastText</a:t>
            </a:r>
            <a:endParaRPr lang="en-US" sz="2200" dirty="0" smtClean="0">
              <a:latin typeface="TheSans UHH Regular"/>
              <a:cs typeface="TheSans UHH Regular"/>
            </a:endParaRPr>
          </a:p>
          <a:p>
            <a:r>
              <a:rPr lang="en-US" sz="2200" dirty="0" smtClean="0">
                <a:latin typeface="TheSans UHH Regular"/>
                <a:cs typeface="TheSans UHH Regular"/>
              </a:rPr>
              <a:t>Use grammatical context, e.g. </a:t>
            </a:r>
            <a:r>
              <a:rPr lang="en-US" sz="2200" dirty="0">
                <a:latin typeface="TheSans UHH Regular"/>
                <a:cs typeface="TheSans UHH Regular"/>
              </a:rPr>
              <a:t>word2vecf </a:t>
            </a:r>
            <a:r>
              <a:rPr lang="en-US" sz="2200" dirty="0">
                <a:latin typeface="TheSans UHH Regular"/>
                <a:cs typeface="TheSans UHH Regular"/>
                <a:hlinkClick r:id="rId3"/>
              </a:rPr>
              <a:t>https://bitbucket.org/yoavgo/</a:t>
            </a:r>
            <a:r>
              <a:rPr lang="en-US" sz="2200" dirty="0" smtClean="0">
                <a:latin typeface="TheSans UHH Regular"/>
                <a:cs typeface="TheSans UHH Regular"/>
                <a:hlinkClick r:id="rId3"/>
              </a:rPr>
              <a:t>word2vecf</a:t>
            </a:r>
            <a:r>
              <a:rPr lang="en-US" sz="2200" dirty="0" smtClean="0">
                <a:latin typeface="TheSans UHH Regular"/>
                <a:cs typeface="TheSans UHH Regular"/>
              </a:rPr>
              <a:t> </a:t>
            </a:r>
          </a:p>
          <a:p>
            <a:r>
              <a:rPr lang="en-US" sz="2200" dirty="0" smtClean="0">
                <a:latin typeface="TheSans UHH Regular"/>
                <a:cs typeface="TheSans UHH Regular"/>
              </a:rPr>
              <a:t>Train your specialized embeddings vs. learn a projection on ‘default’ embeddings</a:t>
            </a:r>
            <a:r>
              <a:rPr lang="en-US" sz="2200" dirty="0">
                <a:latin typeface="TheSans UHH Regular"/>
                <a:cs typeface="TheSans UHH Regular"/>
              </a:rPr>
              <a:t>, e.g. </a:t>
            </a:r>
            <a:r>
              <a:rPr lang="en-US" sz="2200" dirty="0">
                <a:latin typeface="TheSans UHH Regular"/>
                <a:cs typeface="TheSans UHH Regular"/>
                <a:hlinkClick r:id="rId4"/>
              </a:rPr>
              <a:t>http://ahogrammer.com/2017/01/20/the-list-of-pretrained-word-embeddings</a:t>
            </a:r>
            <a:r>
              <a:rPr lang="en-US" sz="2200" dirty="0" smtClean="0">
                <a:latin typeface="TheSans UHH Regular"/>
                <a:cs typeface="TheSans UHH Regular"/>
                <a:hlinkClick r:id="rId4"/>
              </a:rPr>
              <a:t>/</a:t>
            </a:r>
            <a:r>
              <a:rPr lang="en-US" sz="2200" dirty="0" smtClean="0">
                <a:latin typeface="TheSans UHH Regular"/>
                <a:cs typeface="TheSans UHH Regular"/>
              </a:rPr>
              <a:t> </a:t>
            </a:r>
          </a:p>
          <a:p>
            <a:r>
              <a:rPr lang="en-US" sz="2200" dirty="0" smtClean="0">
                <a:latin typeface="TheSans UHH Regular"/>
                <a:cs typeface="TheSans UHH Regular"/>
              </a:rPr>
              <a:t>From word embeddings to sense embeddings</a:t>
            </a:r>
          </a:p>
          <a:p>
            <a:r>
              <a:rPr lang="en-US" sz="2200" dirty="0" smtClean="0">
                <a:latin typeface="TheSans UHH Regular"/>
                <a:cs typeface="TheSans UHH Regular"/>
              </a:rPr>
              <a:t>Contextualized embeddings, e.g. BERT, GTP, </a:t>
            </a:r>
            <a:r>
              <a:rPr lang="en-US" sz="2200" dirty="0" err="1" smtClean="0">
                <a:latin typeface="TheSans UHH Regular"/>
                <a:cs typeface="TheSans UHH Regular"/>
              </a:rPr>
              <a:t>ELMo</a:t>
            </a:r>
            <a:r>
              <a:rPr lang="en-US" sz="2200" dirty="0" smtClean="0">
                <a:latin typeface="TheSans UHH Regular"/>
                <a:cs typeface="TheSans UHH Regular"/>
              </a:rPr>
              <a:t>, </a:t>
            </a:r>
            <a:br>
              <a:rPr lang="en-US" sz="2200" dirty="0" smtClean="0">
                <a:latin typeface="TheSans UHH Regular"/>
                <a:cs typeface="TheSans UHH Regular"/>
              </a:rPr>
            </a:br>
            <a:r>
              <a:rPr lang="en-US" sz="2200" dirty="0" smtClean="0">
                <a:latin typeface="TheSans UHH Regular"/>
                <a:cs typeface="TheSans UHH Regular"/>
              </a:rPr>
              <a:t>e.g. </a:t>
            </a:r>
            <a:r>
              <a:rPr lang="en-US" sz="2200" dirty="0" smtClean="0">
                <a:latin typeface="TheSans UHH Regular"/>
                <a:cs typeface="TheSans UHH Regular"/>
                <a:hlinkClick r:id="rId5"/>
              </a:rPr>
              <a:t>https</a:t>
            </a:r>
            <a:r>
              <a:rPr lang="en-US" sz="2200" dirty="0">
                <a:latin typeface="TheSans UHH Regular"/>
                <a:cs typeface="TheSans UHH Regular"/>
                <a:hlinkClick r:id="rId5"/>
              </a:rPr>
              <a:t>://</a:t>
            </a:r>
            <a:r>
              <a:rPr lang="en-US" sz="2200" dirty="0" smtClean="0">
                <a:latin typeface="TheSans UHH Regular"/>
                <a:cs typeface="TheSans UHH Regular"/>
                <a:hlinkClick r:id="rId5"/>
              </a:rPr>
              <a:t>github.com/google-research/bert</a:t>
            </a:r>
            <a:r>
              <a:rPr lang="en-US" sz="2200" dirty="0" smtClean="0">
                <a:latin typeface="TheSans UHH Regular"/>
                <a:cs typeface="TheSans UHH Regular"/>
              </a:rPr>
              <a:t> </a:t>
            </a:r>
          </a:p>
          <a:p>
            <a:pPr marL="0" indent="0">
              <a:buNone/>
            </a:pPr>
            <a:r>
              <a:rPr lang="en-US" sz="2200" dirty="0" smtClean="0">
                <a:latin typeface="TheSans UHH Regular"/>
                <a:cs typeface="TheSans UHH Regular"/>
              </a:rPr>
              <a:t>There is a large variety of models that learn embeddings.</a:t>
            </a:r>
            <a:endParaRPr lang="en-US" sz="2200" dirty="0">
              <a:latin typeface="TheSans UHH Regular"/>
              <a:cs typeface="TheSans UHH Regular"/>
            </a:endParaRPr>
          </a:p>
          <a:p>
            <a:pPr lvl="1"/>
            <a:endParaRPr lang="en-US" sz="1800" dirty="0">
              <a:latin typeface="TheSans UHH Regular"/>
              <a:cs typeface="TheSans UHH 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71</a:t>
            </a:fld>
            <a:endParaRPr lang="de-DE" dirty="0"/>
          </a:p>
        </p:txBody>
      </p:sp>
      <p:sp>
        <p:nvSpPr>
          <p:cNvPr id="6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139217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5" y="69850"/>
            <a:ext cx="6877050" cy="838200"/>
          </a:xfrm>
        </p:spPr>
        <p:txBody>
          <a:bodyPr/>
          <a:lstStyle/>
          <a:p>
            <a:pPr algn="l"/>
            <a:r>
              <a:rPr lang="en-US" sz="3600" dirty="0" smtClean="0"/>
              <a:t>Illustrating contextualized BERT EMBEDDINGS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 smtClean="0">
                <a:latin typeface="TheSans UHH Regular"/>
                <a:cs typeface="TheSans UHH Regular"/>
              </a:rPr>
              <a:t>Training: Masked word prediction (a form of language </a:t>
            </a:r>
            <a:r>
              <a:rPr lang="en-US" sz="2200" dirty="0" err="1" smtClean="0">
                <a:latin typeface="TheSans UHH Regular"/>
                <a:cs typeface="TheSans UHH Regular"/>
              </a:rPr>
              <a:t>modelling</a:t>
            </a:r>
            <a:r>
              <a:rPr lang="en-US" sz="2200" dirty="0" smtClean="0">
                <a:latin typeface="TheSans UHH Regular"/>
                <a:cs typeface="TheSans UHH Regular"/>
              </a:rPr>
              <a:t>)</a:t>
            </a:r>
          </a:p>
          <a:p>
            <a:r>
              <a:rPr lang="en-US" sz="2200" dirty="0" smtClean="0">
                <a:latin typeface="TheSans UHH Regular"/>
                <a:cs typeface="TheSans UHH Regular"/>
              </a:rPr>
              <a:t>Use: all or just some of the 12/24 transformer layers per token</a:t>
            </a:r>
          </a:p>
          <a:p>
            <a:endParaRPr lang="en-US" sz="2200" dirty="0" smtClean="0">
              <a:latin typeface="TheSans UHH Regular"/>
              <a:cs typeface="TheSans UHH Regular"/>
            </a:endParaRPr>
          </a:p>
          <a:p>
            <a:endParaRPr lang="en-US" sz="2200" dirty="0" smtClean="0">
              <a:latin typeface="TheSans UHH Regular"/>
              <a:cs typeface="TheSans UHH Regular"/>
            </a:endParaRPr>
          </a:p>
          <a:p>
            <a:endParaRPr lang="en-US" sz="2200" dirty="0">
              <a:latin typeface="TheSans UHH Regular"/>
              <a:cs typeface="TheSans UHH 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72</a:t>
            </a:fld>
            <a:endParaRPr lang="de-DE" dirty="0"/>
          </a:p>
        </p:txBody>
      </p:sp>
      <p:sp>
        <p:nvSpPr>
          <p:cNvPr id="5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430366"/>
            <a:ext cx="5818325" cy="382278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58775" y="6214919"/>
            <a:ext cx="2416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jalammar.github.io</a:t>
            </a:r>
            <a:r>
              <a:rPr lang="en-US" sz="1000" dirty="0"/>
              <a:t>/illustrated-</a:t>
            </a:r>
            <a:r>
              <a:rPr lang="en-US" sz="1000" dirty="0" err="1"/>
              <a:t>bert</a:t>
            </a:r>
            <a:r>
              <a:rPr lang="en-US" sz="1000" dirty="0"/>
              <a:t>/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6748" y="4044546"/>
            <a:ext cx="4139728" cy="133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66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333699"/>
            <a:ext cx="6877050" cy="838200"/>
          </a:xfrm>
        </p:spPr>
        <p:txBody>
          <a:bodyPr/>
          <a:lstStyle/>
          <a:p>
            <a:pPr algn="l"/>
            <a:r>
              <a:rPr lang="en-US" dirty="0" smtClean="0"/>
              <a:t>Using CLMs in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73</a:t>
            </a:fld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1899"/>
            <a:ext cx="9144000" cy="503684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8705" y="6078114"/>
            <a:ext cx="4198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jalammar.github.io</a:t>
            </a:r>
            <a:r>
              <a:rPr lang="en-US" dirty="0"/>
              <a:t>/illustrated-</a:t>
            </a:r>
            <a:r>
              <a:rPr lang="en-US" dirty="0" err="1"/>
              <a:t>bert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2095566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BERT insights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4" y="1580667"/>
            <a:ext cx="8640763" cy="1693789"/>
          </a:xfrm>
        </p:spPr>
        <p:txBody>
          <a:bodyPr/>
          <a:lstStyle/>
          <a:p>
            <a:r>
              <a:rPr lang="en-US" dirty="0" smtClean="0"/>
              <a:t>different layers seem to model different linguistic structures. here: grammar: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74</a:t>
            </a:fld>
            <a:endParaRPr lang="de-DE" dirty="0"/>
          </a:p>
        </p:txBody>
      </p:sp>
      <p:sp>
        <p:nvSpPr>
          <p:cNvPr id="5" name="Rectangle 4"/>
          <p:cNvSpPr/>
          <p:nvPr/>
        </p:nvSpPr>
        <p:spPr>
          <a:xfrm>
            <a:off x="250824" y="5856623"/>
            <a:ext cx="86407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Ganesh </a:t>
            </a:r>
            <a:r>
              <a:rPr lang="en-US" sz="1000" dirty="0" err="1"/>
              <a:t>Jawahar</a:t>
            </a:r>
            <a:r>
              <a:rPr lang="en-US" sz="1000" dirty="0"/>
              <a:t>, </a:t>
            </a:r>
            <a:r>
              <a:rPr lang="en-US" sz="1000" dirty="0" err="1"/>
              <a:t>Benoît</a:t>
            </a:r>
            <a:r>
              <a:rPr lang="en-US" sz="1000" dirty="0"/>
              <a:t> </a:t>
            </a:r>
            <a:r>
              <a:rPr lang="en-US" sz="1000" dirty="0" err="1"/>
              <a:t>Sagot</a:t>
            </a:r>
            <a:r>
              <a:rPr lang="en-US" sz="1000" dirty="0"/>
              <a:t>, </a:t>
            </a:r>
            <a:r>
              <a:rPr lang="en-US" sz="1000" dirty="0" err="1"/>
              <a:t>Djamé</a:t>
            </a:r>
            <a:r>
              <a:rPr lang="en-US" sz="1000" dirty="0"/>
              <a:t> </a:t>
            </a:r>
            <a:r>
              <a:rPr lang="en-US" sz="1000" dirty="0" err="1"/>
              <a:t>Seddah</a:t>
            </a:r>
            <a:r>
              <a:rPr lang="en-US" sz="1000" dirty="0"/>
              <a:t>. What does BERT learn about the structure of language?. ACL 2019 - 57th Annual Meeting of the Association for Computational Linguistics, Jul 2019, Florence, Italy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4" y="3114128"/>
            <a:ext cx="4482485" cy="18043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676" y="2830920"/>
            <a:ext cx="4012911" cy="198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1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5" y="221565"/>
            <a:ext cx="5756719" cy="838200"/>
          </a:xfrm>
        </p:spPr>
        <p:txBody>
          <a:bodyPr/>
          <a:lstStyle/>
          <a:p>
            <a:pPr algn="l"/>
            <a:r>
              <a:rPr lang="en-US" sz="3600" dirty="0" smtClean="0"/>
              <a:t>Summary on Dense Vector Representations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536241"/>
            <a:ext cx="8640763" cy="4789487"/>
          </a:xfrm>
        </p:spPr>
        <p:txBody>
          <a:bodyPr/>
          <a:lstStyle/>
          <a:p>
            <a:r>
              <a:rPr lang="en-US" sz="2000" dirty="0" smtClean="0">
                <a:latin typeface="TheSans UHH Regular"/>
                <a:cs typeface="TheSans UHH Regular"/>
              </a:rPr>
              <a:t>Core idea: make documents or words comparable by real-valued representations</a:t>
            </a:r>
          </a:p>
          <a:p>
            <a:r>
              <a:rPr lang="en-US" sz="2000" dirty="0" smtClean="0">
                <a:latin typeface="TheSans UHH Regular"/>
                <a:cs typeface="TheSans UHH Regular"/>
              </a:rPr>
              <a:t>Similar items should receive similar representations, which serves as a layer of abstraction</a:t>
            </a:r>
          </a:p>
          <a:p>
            <a:r>
              <a:rPr lang="en-US" sz="2000" dirty="0" smtClean="0">
                <a:latin typeface="TheSans UHH Regular"/>
                <a:cs typeface="TheSans UHH Regular"/>
              </a:rPr>
              <a:t>Representations can be mathematically computed (LSA), sampled (LDA) or learned (word2vec)</a:t>
            </a:r>
          </a:p>
          <a:p>
            <a:r>
              <a:rPr lang="en-US" sz="2000" dirty="0" smtClean="0">
                <a:latin typeface="TheSans UHH Regular"/>
                <a:cs typeface="TheSans UHH Regular"/>
              </a:rPr>
              <a:t>Dense vectors required as input layer for neural methods, but also suitable as features in any ML-based NLP architecture</a:t>
            </a:r>
          </a:p>
          <a:p>
            <a:r>
              <a:rPr lang="en-US" sz="2000" dirty="0" smtClean="0">
                <a:latin typeface="TheSans UHH Regular"/>
                <a:cs typeface="TheSans UHH Regular"/>
              </a:rPr>
              <a:t>Principles have been known in the NLP community for over 25 years</a:t>
            </a:r>
          </a:p>
          <a:p>
            <a:r>
              <a:rPr lang="en-US" sz="2000" dirty="0" smtClean="0">
                <a:latin typeface="TheSans UHH Regular"/>
                <a:cs typeface="TheSans UHH Regular"/>
              </a:rPr>
              <a:t>neural embeddings gained a lot of attention is due to more efficient approximate implementations</a:t>
            </a:r>
          </a:p>
          <a:p>
            <a:r>
              <a:rPr lang="en-US" sz="2000" dirty="0" smtClean="0">
                <a:latin typeface="TheSans UHH Regular"/>
                <a:cs typeface="TheSans UHH Regular"/>
              </a:rPr>
              <a:t>recent advances on contextualized embeddings make a huge difference</a:t>
            </a:r>
          </a:p>
          <a:p>
            <a:endParaRPr lang="en-US" sz="2000" dirty="0" smtClean="0">
              <a:latin typeface="TheSans UHH Regular"/>
              <a:cs typeface="TheSans UHH Regular"/>
            </a:endParaRPr>
          </a:p>
          <a:p>
            <a:endParaRPr lang="en-US" sz="2000" dirty="0">
              <a:latin typeface="TheSans UHH Regular"/>
              <a:cs typeface="TheSans UHH Regula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75</a:t>
            </a:fld>
            <a:endParaRPr lang="de-DE" dirty="0"/>
          </a:p>
        </p:txBody>
      </p:sp>
      <p:sp>
        <p:nvSpPr>
          <p:cNvPr id="5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1233826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51" y="-119070"/>
            <a:ext cx="6877050" cy="838200"/>
          </a:xfrm>
        </p:spPr>
        <p:txBody>
          <a:bodyPr/>
          <a:lstStyle/>
          <a:p>
            <a:r>
              <a:rPr lang="en-US" dirty="0" smtClean="0"/>
              <a:t>Immediate Feedback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D01DD-F6CF-4A42-8A29-0CEC45D8CF62}" type="slidenum">
              <a:rPr lang="ko-KR" altLang="de-DE" smtClean="0"/>
              <a:pPr/>
              <a:t>76</a:t>
            </a:fld>
            <a:endParaRPr lang="ko-KR" alt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26" y="547142"/>
            <a:ext cx="6331504" cy="63315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6291" y="1958011"/>
            <a:ext cx="2265297" cy="109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68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Graph-based methods for NLP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graphs, networks, </a:t>
            </a:r>
            <a:r>
              <a:rPr lang="en-US" dirty="0"/>
              <a:t>P</a:t>
            </a:r>
            <a:r>
              <a:rPr lang="en-US" dirty="0" smtClean="0"/>
              <a:t>ageRank, graph clustering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1600200"/>
            <a:ext cx="7772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1400" dirty="0" smtClean="0"/>
          </a:p>
          <a:p>
            <a:pPr marL="285750" indent="-285750">
              <a:buFont typeface="Arial"/>
              <a:buChar char="•"/>
            </a:pPr>
            <a:r>
              <a:rPr lang="en-US" sz="1400" dirty="0" err="1" smtClean="0"/>
              <a:t>Brin</a:t>
            </a:r>
            <a:r>
              <a:rPr lang="en-US" sz="1400" dirty="0"/>
              <a:t>, S. and Page, L. (1998). The anatomy of a large-scale </a:t>
            </a:r>
            <a:r>
              <a:rPr lang="en-US" sz="1400" dirty="0" err="1"/>
              <a:t>hypertextual</a:t>
            </a:r>
            <a:r>
              <a:rPr lang="en-US" sz="1400" dirty="0"/>
              <a:t> web search </a:t>
            </a:r>
            <a:r>
              <a:rPr lang="en-US" sz="1400" dirty="0" smtClean="0"/>
              <a:t>engine</a:t>
            </a:r>
            <a:r>
              <a:rPr lang="en-US" sz="1400" dirty="0"/>
              <a:t>. Computer Networks and ISDN Systems, 30(1-7), 107–117.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Erkan</a:t>
            </a:r>
            <a:r>
              <a:rPr lang="en-US" sz="1400" dirty="0"/>
              <a:t>, G. and </a:t>
            </a:r>
            <a:r>
              <a:rPr lang="en-US" sz="1400" dirty="0" err="1"/>
              <a:t>Radev</a:t>
            </a:r>
            <a:r>
              <a:rPr lang="en-US" sz="1400" dirty="0"/>
              <a:t>, D. R. (2004). </a:t>
            </a:r>
            <a:r>
              <a:rPr lang="en-US" sz="1400" dirty="0" err="1"/>
              <a:t>Lexrank</a:t>
            </a:r>
            <a:r>
              <a:rPr lang="en-US" sz="1400" dirty="0"/>
              <a:t>: Graph-based lexical centrality as </a:t>
            </a:r>
            <a:r>
              <a:rPr lang="en-US" sz="1400" dirty="0" smtClean="0"/>
              <a:t>salience </a:t>
            </a:r>
            <a:r>
              <a:rPr lang="en-US" sz="1400" dirty="0"/>
              <a:t>in text summarization. Journal of Artiﬁcial Intelligence Research (JAIR), </a:t>
            </a:r>
            <a:r>
              <a:rPr lang="en-US" sz="1400" dirty="0" smtClean="0"/>
              <a:t>22</a:t>
            </a:r>
            <a:r>
              <a:rPr lang="en-US" sz="1400" dirty="0"/>
              <a:t>, 457–479.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Mihalcea</a:t>
            </a:r>
            <a:r>
              <a:rPr lang="en-US" sz="1400" dirty="0"/>
              <a:t>, R. and </a:t>
            </a:r>
            <a:r>
              <a:rPr lang="en-US" sz="1400" dirty="0" err="1"/>
              <a:t>Tarau</a:t>
            </a:r>
            <a:r>
              <a:rPr lang="en-US" sz="1400" dirty="0"/>
              <a:t>, P. (2004). </a:t>
            </a:r>
            <a:r>
              <a:rPr lang="en-US" sz="1400" dirty="0" err="1"/>
              <a:t>Textrank</a:t>
            </a:r>
            <a:r>
              <a:rPr lang="en-US" sz="1400" dirty="0"/>
              <a:t>: Bringing order into texts. In Proceedings </a:t>
            </a:r>
            <a:r>
              <a:rPr lang="en-US" sz="1400" dirty="0" smtClean="0"/>
              <a:t>of </a:t>
            </a:r>
            <a:r>
              <a:rPr lang="en-US" sz="1400" dirty="0"/>
              <a:t>the conference on Empirical Methods in Natural Language Processing (EMNLP-04), </a:t>
            </a:r>
            <a:r>
              <a:rPr lang="en-US" sz="1400" dirty="0" smtClean="0"/>
              <a:t>pages </a:t>
            </a:r>
            <a:r>
              <a:rPr lang="en-US" sz="1400" dirty="0"/>
              <a:t>404–411, Barcelona, Spain. </a:t>
            </a:r>
            <a:endParaRPr lang="en-US" sz="1400" dirty="0" smtClean="0"/>
          </a:p>
          <a:p>
            <a:pPr marL="285750" indent="-285750">
              <a:buFont typeface="Arial"/>
              <a:buChar char="•"/>
            </a:pPr>
            <a:r>
              <a:rPr lang="en-US" sz="1400" dirty="0" err="1" smtClean="0"/>
              <a:t>Mihalcea</a:t>
            </a:r>
            <a:r>
              <a:rPr lang="en-US" sz="1400" dirty="0" smtClean="0"/>
              <a:t>, R. and </a:t>
            </a:r>
            <a:r>
              <a:rPr lang="en-US" sz="1400" dirty="0" err="1" smtClean="0"/>
              <a:t>Radev</a:t>
            </a:r>
            <a:r>
              <a:rPr lang="en-US" sz="1400" dirty="0" smtClean="0"/>
              <a:t>, D. (2011). Graph-based Natural Language Processing and Information Retrieval. Cambridge University Press</a:t>
            </a:r>
            <a:endParaRPr lang="en-US" sz="1400" dirty="0"/>
          </a:p>
        </p:txBody>
      </p:sp>
      <p:sp>
        <p:nvSpPr>
          <p:cNvPr id="6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296904" y="6442393"/>
            <a:ext cx="1389896" cy="365125"/>
          </a:xfrm>
        </p:spPr>
        <p:txBody>
          <a:bodyPr/>
          <a:lstStyle/>
          <a:p>
            <a:fld id="{43F0430C-3290-2846-9C5E-237D45BC81A9}" type="slidenum">
              <a:rPr lang="de-DE" smtClean="0"/>
              <a:pPr/>
              <a:t>77</a:t>
            </a:fld>
            <a:endParaRPr lang="de-DE" dirty="0"/>
          </a:p>
        </p:txBody>
      </p:sp>
      <p:sp>
        <p:nvSpPr>
          <p:cNvPr id="9" name="Explosion 1 8"/>
          <p:cNvSpPr/>
          <p:nvPr/>
        </p:nvSpPr>
        <p:spPr>
          <a:xfrm>
            <a:off x="3429000" y="2209800"/>
            <a:ext cx="4724400" cy="2590800"/>
          </a:xfrm>
          <a:prstGeom prst="irregularSeal1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coming up next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20326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smtClean="0"/>
              <a:t>“</a:t>
            </a:r>
            <a:r>
              <a:rPr lang="en-US" dirty="0" err="1" smtClean="0"/>
              <a:t>ong</a:t>
            </a:r>
            <a:r>
              <a:rPr lang="en-US" dirty="0" smtClean="0"/>
              <a:t> </a:t>
            </a:r>
            <a:r>
              <a:rPr lang="en-US" dirty="0" err="1" smtClean="0"/>
              <a:t>choi</a:t>
            </a:r>
            <a:r>
              <a:rPr lang="en-US" dirty="0" smtClean="0"/>
              <a:t>” </a:t>
            </a:r>
            <a:r>
              <a:rPr lang="en-US" dirty="0"/>
              <a:t>mean?</a:t>
            </a:r>
          </a:p>
        </p:txBody>
      </p:sp>
      <p:sp>
        <p:nvSpPr>
          <p:cNvPr id="7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8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296904" y="6442393"/>
            <a:ext cx="1389896" cy="365125"/>
          </a:xfrm>
        </p:spPr>
        <p:txBody>
          <a:bodyPr/>
          <a:lstStyle/>
          <a:p>
            <a:fld id="{43F0430C-3290-2846-9C5E-237D45BC81A9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261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123825" indent="0">
              <a:buNone/>
            </a:pPr>
            <a:r>
              <a:rPr lang="en-US" sz="2200" dirty="0"/>
              <a:t>Suppose you see these sentences:</a:t>
            </a:r>
          </a:p>
          <a:p>
            <a:pPr marL="285750" indent="-161925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</a:rPr>
              <a:t>Ong </a:t>
            </a:r>
            <a:r>
              <a:rPr lang="en-US" sz="2200" dirty="0" err="1">
                <a:solidFill>
                  <a:srgbClr val="FF0000"/>
                </a:solidFill>
              </a:rPr>
              <a:t>choi</a:t>
            </a:r>
            <a:r>
              <a:rPr lang="en-US" sz="2200" dirty="0"/>
              <a:t> is delicious </a:t>
            </a:r>
            <a:r>
              <a:rPr lang="en-US" sz="2200" b="1" dirty="0">
                <a:latin typeface="TheSans UHH" charset="0"/>
                <a:ea typeface="TheSans UHH" charset="0"/>
                <a:cs typeface="TheSans UHH" charset="0"/>
              </a:rPr>
              <a:t>sautéed with garlic</a:t>
            </a:r>
            <a:r>
              <a:rPr lang="en-US" sz="2200" dirty="0"/>
              <a:t>. </a:t>
            </a:r>
          </a:p>
          <a:p>
            <a:pPr marL="285750" indent="-161925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</a:rPr>
              <a:t>Ong </a:t>
            </a:r>
            <a:r>
              <a:rPr lang="en-US" sz="2200" dirty="0" err="1">
                <a:solidFill>
                  <a:srgbClr val="FF0000"/>
                </a:solidFill>
              </a:rPr>
              <a:t>choi</a:t>
            </a:r>
            <a:r>
              <a:rPr lang="en-US" sz="2200" dirty="0"/>
              <a:t> is superb </a:t>
            </a:r>
            <a:r>
              <a:rPr lang="en-US" sz="2200" b="1" dirty="0">
                <a:latin typeface="TheSans UHH" charset="0"/>
                <a:ea typeface="TheSans UHH" charset="0"/>
                <a:cs typeface="TheSans UHH" charset="0"/>
              </a:rPr>
              <a:t>over rice</a:t>
            </a:r>
          </a:p>
          <a:p>
            <a:pPr marL="285750" indent="-161925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</a:rPr>
              <a:t>Ong </a:t>
            </a:r>
            <a:r>
              <a:rPr lang="en-US" sz="2200" dirty="0" err="1">
                <a:solidFill>
                  <a:srgbClr val="FF0000"/>
                </a:solidFill>
              </a:rPr>
              <a:t>choi</a:t>
            </a:r>
            <a:r>
              <a:rPr lang="en-US" sz="2200" dirty="0"/>
              <a:t> </a:t>
            </a:r>
            <a:r>
              <a:rPr lang="en-US" sz="2200" b="1" dirty="0">
                <a:latin typeface="TheSans UHH" charset="0"/>
                <a:ea typeface="TheSans UHH" charset="0"/>
                <a:cs typeface="TheSans UHH" charset="0"/>
              </a:rPr>
              <a:t>leaves</a:t>
            </a:r>
            <a:r>
              <a:rPr lang="en-US" sz="2200" dirty="0"/>
              <a:t> with salty </a:t>
            </a:r>
            <a:r>
              <a:rPr lang="en-US" sz="2200" dirty="0" smtClean="0"/>
              <a:t>sauces ..</a:t>
            </a:r>
          </a:p>
          <a:p>
            <a:pPr marL="285750" indent="-161925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</a:t>
            </a:r>
            <a:r>
              <a:rPr lang="en-US" dirty="0" smtClean="0"/>
              <a:t>“</a:t>
            </a:r>
            <a:r>
              <a:rPr lang="en-US" dirty="0" err="1" smtClean="0"/>
              <a:t>ong</a:t>
            </a:r>
            <a:r>
              <a:rPr lang="en-US" dirty="0" smtClean="0"/>
              <a:t> </a:t>
            </a:r>
            <a:r>
              <a:rPr lang="en-US" dirty="0" err="1" smtClean="0"/>
              <a:t>choi</a:t>
            </a:r>
            <a:r>
              <a:rPr lang="en-US" dirty="0" smtClean="0"/>
              <a:t>” </a:t>
            </a:r>
            <a:r>
              <a:rPr lang="en-US" dirty="0"/>
              <a:t>mean?</a:t>
            </a:r>
          </a:p>
        </p:txBody>
      </p:sp>
      <p:sp>
        <p:nvSpPr>
          <p:cNvPr id="7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8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296904" y="6442393"/>
            <a:ext cx="1389896" cy="365125"/>
          </a:xfrm>
        </p:spPr>
        <p:txBody>
          <a:bodyPr/>
          <a:lstStyle/>
          <a:p>
            <a:fld id="{43F0430C-3290-2846-9C5E-237D45BC81A9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5355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50800">
          <a:solidFill>
            <a:schemeClr val="bg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9251</TotalTime>
  <Words>6362</Words>
  <Application>Microsoft Macintosh PowerPoint</Application>
  <PresentationFormat>On-screen Show (4:3)</PresentationFormat>
  <Paragraphs>1587</Paragraphs>
  <Slides>77</Slides>
  <Notes>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77</vt:i4>
      </vt:variant>
    </vt:vector>
  </HeadingPairs>
  <TitlesOfParts>
    <vt:vector size="80" baseType="lpstr">
      <vt:lpstr>Office-Design</vt:lpstr>
      <vt:lpstr>Equation</vt:lpstr>
      <vt:lpstr>Formel</vt:lpstr>
      <vt:lpstr>Dense Vector Representations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LSA – Latent Semantic Analysis What if the matrix was smaller?</vt:lpstr>
      <vt:lpstr>Singular Value Decomposition (SVD) The Method used by LSA</vt:lpstr>
      <vt:lpstr>SVD Explained</vt:lpstr>
      <vt:lpstr>LSA in Practice</vt:lpstr>
      <vt:lpstr>Example CORPUS</vt:lpstr>
      <vt:lpstr>LSA Example</vt:lpstr>
      <vt:lpstr>LSA Example</vt:lpstr>
      <vt:lpstr>Summary on LSA</vt:lpstr>
      <vt:lpstr>Distributional Hypothesis Harris, 1954</vt:lpstr>
      <vt:lpstr>Generative Models</vt:lpstr>
      <vt:lpstr>Graphical notation  for random variables</vt:lpstr>
      <vt:lpstr>Joint Distribution</vt:lpstr>
      <vt:lpstr>Example: Dice Model</vt:lpstr>
      <vt:lpstr>Dice Model  with two dice</vt:lpstr>
      <vt:lpstr>Unigram Model</vt:lpstr>
      <vt:lpstr>Latent Dirichlet Allocation  (Blei et al. 2003)</vt:lpstr>
      <vt:lpstr>Latent Dirichlet Allocation  (Blei et al. 2003)</vt:lpstr>
      <vt:lpstr>Latent Dirichlet Allocation  (Blei et al. 2003)</vt:lpstr>
      <vt:lpstr>Latent Dirichlet Allocation  (Blei et al. 2003)</vt:lpstr>
      <vt:lpstr>Latent Dirichlet Allocation (LDA)</vt:lpstr>
      <vt:lpstr>Learning the LDA Model</vt:lpstr>
      <vt:lpstr>Collapsed Gibbs Sampling</vt:lpstr>
      <vt:lpstr>Priors Distribution  Parameters α  and β </vt:lpstr>
      <vt:lpstr>Example of training a LDA Model</vt:lpstr>
      <vt:lpstr>Example of training a LDA Model</vt:lpstr>
      <vt:lpstr>Example of training a LDA Model</vt:lpstr>
      <vt:lpstr>Example of training a LDA Model</vt:lpstr>
      <vt:lpstr>Example of training a LDA Model</vt:lpstr>
      <vt:lpstr>Example of training a LDA Model</vt:lpstr>
      <vt:lpstr>Example of training a LDA Model</vt:lpstr>
      <vt:lpstr>Example of training a LDA Model</vt:lpstr>
      <vt:lpstr>Example of training a LDA Model</vt:lpstr>
      <vt:lpstr>Example of training a LDA Model</vt:lpstr>
      <vt:lpstr>Applications using LDA</vt:lpstr>
      <vt:lpstr>Neural Word Embeddings</vt:lpstr>
      <vt:lpstr>Neural Version of Distributional Hypothesis</vt:lpstr>
      <vt:lpstr>PowerPoint Presentation</vt:lpstr>
      <vt:lpstr>Word2Vec https://code.google.com/archive/p/word2vec/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Embeddings:  weights to/from projection layer</vt:lpstr>
      <vt:lpstr>VaRiants of Word2Vec</vt:lpstr>
      <vt:lpstr>PowerPoint Presentation</vt:lpstr>
      <vt:lpstr>Vector Algebra  for Analogy Questions</vt:lpstr>
      <vt:lpstr>Count or Predict?</vt:lpstr>
      <vt:lpstr>CurrEnt Directions</vt:lpstr>
      <vt:lpstr>Illustrating contextualized BERT EMBEDDINGS</vt:lpstr>
      <vt:lpstr>Using CLMs in tasks</vt:lpstr>
      <vt:lpstr>Some BERT insights</vt:lpstr>
      <vt:lpstr>Summary on Dense Vector Representations</vt:lpstr>
      <vt:lpstr>Immediate Feedback</vt:lpstr>
      <vt:lpstr>Graph-based methods for NLP</vt:lpstr>
    </vt:vector>
  </TitlesOfParts>
  <Company>blum design und kommunikation GmbH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Eike Hilgendorff</dc:creator>
  <cp:lastModifiedBy>Chris Bie</cp:lastModifiedBy>
  <cp:revision>265</cp:revision>
  <cp:lastPrinted>2017-06-14T10:15:33Z</cp:lastPrinted>
  <dcterms:created xsi:type="dcterms:W3CDTF">2016-03-24T14:49:53Z</dcterms:created>
  <dcterms:modified xsi:type="dcterms:W3CDTF">2019-06-18T18:52:23Z</dcterms:modified>
</cp:coreProperties>
</file>